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1.bin" ContentType="application/vnd.openxmlformats-officedocument.oleObject"/>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1"/>
  </p:notesMasterIdLst>
  <p:handoutMasterIdLst>
    <p:handoutMasterId r:id="rId42"/>
  </p:handoutMasterIdLst>
  <p:sldIdLst>
    <p:sldId id="256" r:id="rId2"/>
    <p:sldId id="258" r:id="rId3"/>
    <p:sldId id="297" r:id="rId4"/>
    <p:sldId id="259" r:id="rId5"/>
    <p:sldId id="298" r:id="rId6"/>
    <p:sldId id="261" r:id="rId7"/>
    <p:sldId id="299" r:id="rId8"/>
    <p:sldId id="300" r:id="rId9"/>
    <p:sldId id="301" r:id="rId10"/>
    <p:sldId id="302" r:id="rId11"/>
    <p:sldId id="303" r:id="rId12"/>
    <p:sldId id="304" r:id="rId13"/>
    <p:sldId id="305" r:id="rId14"/>
    <p:sldId id="306" r:id="rId15"/>
    <p:sldId id="307" r:id="rId16"/>
    <p:sldId id="308" r:id="rId17"/>
    <p:sldId id="309" r:id="rId18"/>
    <p:sldId id="310" r:id="rId19"/>
    <p:sldId id="262" r:id="rId20"/>
    <p:sldId id="311" r:id="rId21"/>
    <p:sldId id="312" r:id="rId22"/>
    <p:sldId id="313" r:id="rId23"/>
    <p:sldId id="314" r:id="rId24"/>
    <p:sldId id="315" r:id="rId25"/>
    <p:sldId id="280" r:id="rId26"/>
    <p:sldId id="316" r:id="rId27"/>
    <p:sldId id="317" r:id="rId28"/>
    <p:sldId id="318" r:id="rId29"/>
    <p:sldId id="319" r:id="rId30"/>
    <p:sldId id="324" r:id="rId31"/>
    <p:sldId id="320" r:id="rId32"/>
    <p:sldId id="332" r:id="rId33"/>
    <p:sldId id="323" r:id="rId34"/>
    <p:sldId id="334" r:id="rId35"/>
    <p:sldId id="328" r:id="rId36"/>
    <p:sldId id="330" r:id="rId37"/>
    <p:sldId id="325" r:id="rId38"/>
    <p:sldId id="326" r:id="rId39"/>
    <p:sldId id="335"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45FF48"/>
    <a:srgbClr val="FF68BA"/>
    <a:srgbClr val="FF97B9"/>
    <a:srgbClr val="FF42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19" autoAdjust="0"/>
    <p:restoredTop sz="96895" autoAdjust="0"/>
  </p:normalViewPr>
  <p:slideViewPr>
    <p:cSldViewPr>
      <p:cViewPr>
        <p:scale>
          <a:sx n="100" d="100"/>
          <a:sy n="100" d="100"/>
        </p:scale>
        <p:origin x="-1672" y="-1048"/>
      </p:cViewPr>
      <p:guideLst>
        <p:guide orient="horz" pos="4319"/>
        <p:guide pos="4944"/>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9" d="100"/>
          <a:sy n="89" d="100"/>
        </p:scale>
        <p:origin x="-3656"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handoutMaster" Target="handoutMasters/handout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C3803C-9DB5-4CCF-8EB0-F1C3F9C5E44A}" type="doc">
      <dgm:prSet loTypeId="urn:microsoft.com/office/officeart/2005/8/layout/hierarchy2" loCatId="hierarchy" qsTypeId="urn:microsoft.com/office/officeart/2005/8/quickstyle/simple1#3" qsCatId="simple" csTypeId="urn:microsoft.com/office/officeart/2005/8/colors/accent1_2#3" csCatId="accent1" phldr="1"/>
      <dgm:spPr/>
      <dgm:t>
        <a:bodyPr/>
        <a:lstStyle/>
        <a:p>
          <a:endParaRPr lang="en-US"/>
        </a:p>
      </dgm:t>
    </dgm:pt>
    <dgm:pt modelId="{5AB4BBBD-9235-41B9-A1B7-73447863218A}">
      <dgm:prSet phldrT="[Text]" custT="1"/>
      <dgm:spPr>
        <a:solidFill>
          <a:srgbClr val="333399"/>
        </a:solidFill>
        <a:ln>
          <a:solidFill>
            <a:schemeClr val="tx1"/>
          </a:solidFill>
        </a:ln>
      </dgm:spPr>
      <dgm:t>
        <a:bodyPr/>
        <a:lstStyle/>
        <a:p>
          <a:r>
            <a:rPr lang="en-US" sz="2400" b="1" dirty="0" smtClean="0">
              <a:solidFill>
                <a:schemeClr val="bg1"/>
              </a:solidFill>
            </a:rPr>
            <a:t>Plan</a:t>
          </a:r>
          <a:endParaRPr lang="en-US" sz="2400" b="1" dirty="0">
            <a:solidFill>
              <a:schemeClr val="bg1"/>
            </a:solidFill>
          </a:endParaRPr>
        </a:p>
      </dgm:t>
    </dgm:pt>
    <dgm:pt modelId="{AD6A9FA4-52C6-49CA-B38B-A0163A01D364}" type="parTrans" cxnId="{9BC8BBD4-DD85-4F2A-800B-DFE5D00100BC}">
      <dgm:prSet/>
      <dgm:spPr/>
      <dgm:t>
        <a:bodyPr/>
        <a:lstStyle/>
        <a:p>
          <a:endParaRPr lang="en-US"/>
        </a:p>
      </dgm:t>
    </dgm:pt>
    <dgm:pt modelId="{8CDEDCE6-27D1-4278-9409-50D332533BAF}" type="sibTrans" cxnId="{9BC8BBD4-DD85-4F2A-800B-DFE5D00100BC}">
      <dgm:prSet/>
      <dgm:spPr/>
      <dgm:t>
        <a:bodyPr/>
        <a:lstStyle/>
        <a:p>
          <a:endParaRPr lang="en-US"/>
        </a:p>
      </dgm:t>
    </dgm:pt>
    <dgm:pt modelId="{1574C2D0-7B85-4AE0-88AD-71120929C07F}">
      <dgm:prSet phldrT="[Text]" custT="1"/>
      <dgm:spPr>
        <a:solidFill>
          <a:srgbClr val="C3C3EB"/>
        </a:solidFill>
        <a:ln>
          <a:solidFill>
            <a:schemeClr val="tx1"/>
          </a:solidFill>
        </a:ln>
      </dgm:spPr>
      <dgm:t>
        <a:bodyPr/>
        <a:lstStyle/>
        <a:p>
          <a:r>
            <a:rPr lang="en-US" sz="1800" dirty="0" smtClean="0">
              <a:solidFill>
                <a:schemeClr val="tx1"/>
              </a:solidFill>
            </a:rPr>
            <a:t>Principles</a:t>
          </a:r>
          <a:endParaRPr lang="en-US" sz="1800" dirty="0">
            <a:solidFill>
              <a:schemeClr val="tx1"/>
            </a:solidFill>
          </a:endParaRPr>
        </a:p>
      </dgm:t>
    </dgm:pt>
    <dgm:pt modelId="{6E9477A9-D1DD-47F5-81A8-11FB97170D37}" type="parTrans" cxnId="{B1AA617E-226B-4B1B-8D99-9150824B4214}">
      <dgm:prSet/>
      <dgm:spPr>
        <a:ln>
          <a:solidFill>
            <a:schemeClr val="tx1"/>
          </a:solidFill>
        </a:ln>
      </dgm:spPr>
      <dgm:t>
        <a:bodyPr/>
        <a:lstStyle/>
        <a:p>
          <a:endParaRPr lang="en-US" dirty="0"/>
        </a:p>
      </dgm:t>
    </dgm:pt>
    <dgm:pt modelId="{E31F7590-D48B-43A9-A623-13C6EF93A333}" type="sibTrans" cxnId="{B1AA617E-226B-4B1B-8D99-9150824B4214}">
      <dgm:prSet/>
      <dgm:spPr/>
      <dgm:t>
        <a:bodyPr/>
        <a:lstStyle/>
        <a:p>
          <a:endParaRPr lang="en-US"/>
        </a:p>
      </dgm:t>
    </dgm:pt>
    <dgm:pt modelId="{3A01D997-918E-4985-B376-CFF9586173EC}">
      <dgm:prSet phldrT="[Text]" custT="1"/>
      <dgm:spPr>
        <a:solidFill>
          <a:srgbClr val="C3C3EB"/>
        </a:solidFill>
        <a:ln>
          <a:solidFill>
            <a:schemeClr val="tx1"/>
          </a:solidFill>
        </a:ln>
      </dgm:spPr>
      <dgm:t>
        <a:bodyPr/>
        <a:lstStyle/>
        <a:p>
          <a:r>
            <a:rPr lang="en-US" sz="1800" dirty="0" smtClean="0">
              <a:solidFill>
                <a:schemeClr val="tx1"/>
              </a:solidFill>
            </a:rPr>
            <a:t>Systematic Planning</a:t>
          </a:r>
          <a:endParaRPr lang="en-US" sz="1800" dirty="0">
            <a:solidFill>
              <a:schemeClr val="tx1"/>
            </a:solidFill>
          </a:endParaRPr>
        </a:p>
      </dgm:t>
    </dgm:pt>
    <dgm:pt modelId="{78CED06D-0FBB-4E48-8DE9-E82E5DD90492}" type="parTrans" cxnId="{AE75EB55-5E99-4FC9-A8EE-B3C056438B08}">
      <dgm:prSet/>
      <dgm:spPr>
        <a:ln>
          <a:solidFill>
            <a:schemeClr val="tx1"/>
          </a:solidFill>
        </a:ln>
      </dgm:spPr>
      <dgm:t>
        <a:bodyPr/>
        <a:lstStyle/>
        <a:p>
          <a:endParaRPr lang="en-US" dirty="0"/>
        </a:p>
      </dgm:t>
    </dgm:pt>
    <dgm:pt modelId="{87AA5B9C-9B0A-4C99-88EF-C6607116B829}" type="sibTrans" cxnId="{AE75EB55-5E99-4FC9-A8EE-B3C056438B08}">
      <dgm:prSet/>
      <dgm:spPr/>
      <dgm:t>
        <a:bodyPr/>
        <a:lstStyle/>
        <a:p>
          <a:endParaRPr lang="en-US"/>
        </a:p>
      </dgm:t>
    </dgm:pt>
    <dgm:pt modelId="{BC888CDB-3612-4BF0-AD29-3440CFE518CD}">
      <dgm:prSet phldrT="[Text]" custT="1"/>
      <dgm:spPr>
        <a:solidFill>
          <a:srgbClr val="C3C3EB"/>
        </a:solidFill>
        <a:ln>
          <a:solidFill>
            <a:schemeClr val="tx1"/>
          </a:solidFill>
        </a:ln>
      </dgm:spPr>
      <dgm:t>
        <a:bodyPr/>
        <a:lstStyle/>
        <a:p>
          <a:r>
            <a:rPr lang="en-US" sz="1800" dirty="0" smtClean="0">
              <a:solidFill>
                <a:schemeClr val="tx1"/>
              </a:solidFill>
            </a:rPr>
            <a:t>Statistical Design</a:t>
          </a:r>
          <a:endParaRPr lang="en-US" sz="1800" dirty="0">
            <a:solidFill>
              <a:schemeClr val="tx1"/>
            </a:solidFill>
          </a:endParaRPr>
        </a:p>
      </dgm:t>
    </dgm:pt>
    <dgm:pt modelId="{92F47334-E910-4119-B5CD-88255AA3B768}" type="parTrans" cxnId="{3E2E226E-BC36-4C68-964E-A7F7C0304C55}">
      <dgm:prSet/>
      <dgm:spPr>
        <a:ln>
          <a:solidFill>
            <a:schemeClr val="tx1"/>
          </a:solidFill>
        </a:ln>
      </dgm:spPr>
      <dgm:t>
        <a:bodyPr/>
        <a:lstStyle/>
        <a:p>
          <a:endParaRPr lang="en-US" dirty="0"/>
        </a:p>
      </dgm:t>
    </dgm:pt>
    <dgm:pt modelId="{4BEB7079-1C31-4C06-9601-806AD77F0141}" type="sibTrans" cxnId="{3E2E226E-BC36-4C68-964E-A7F7C0304C55}">
      <dgm:prSet/>
      <dgm:spPr/>
      <dgm:t>
        <a:bodyPr/>
        <a:lstStyle/>
        <a:p>
          <a:endParaRPr lang="en-US"/>
        </a:p>
      </dgm:t>
    </dgm:pt>
    <dgm:pt modelId="{1E2D257B-2473-4A51-A13E-81007A15B8C1}" type="pres">
      <dgm:prSet presAssocID="{8FC3803C-9DB5-4CCF-8EB0-F1C3F9C5E44A}" presName="diagram" presStyleCnt="0">
        <dgm:presLayoutVars>
          <dgm:chPref val="1"/>
          <dgm:dir/>
          <dgm:animOne val="branch"/>
          <dgm:animLvl val="lvl"/>
          <dgm:resizeHandles val="exact"/>
        </dgm:presLayoutVars>
      </dgm:prSet>
      <dgm:spPr/>
      <dgm:t>
        <a:bodyPr/>
        <a:lstStyle/>
        <a:p>
          <a:endParaRPr lang="en-US"/>
        </a:p>
      </dgm:t>
    </dgm:pt>
    <dgm:pt modelId="{1E2ACE94-FC37-43E0-B5F8-BB19FB3E8FC0}" type="pres">
      <dgm:prSet presAssocID="{5AB4BBBD-9235-41B9-A1B7-73447863218A}" presName="root1" presStyleCnt="0"/>
      <dgm:spPr/>
    </dgm:pt>
    <dgm:pt modelId="{251B603A-E6FB-4EC5-8EE1-44A86F26AED3}" type="pres">
      <dgm:prSet presAssocID="{5AB4BBBD-9235-41B9-A1B7-73447863218A}" presName="LevelOneTextNode" presStyleLbl="node0" presStyleIdx="0" presStyleCnt="1" custScaleX="167048" custScaleY="98164" custLinFactNeighborX="-5864" custLinFactNeighborY="-5579">
        <dgm:presLayoutVars>
          <dgm:chPref val="3"/>
        </dgm:presLayoutVars>
      </dgm:prSet>
      <dgm:spPr/>
      <dgm:t>
        <a:bodyPr/>
        <a:lstStyle/>
        <a:p>
          <a:endParaRPr lang="en-US"/>
        </a:p>
      </dgm:t>
    </dgm:pt>
    <dgm:pt modelId="{A98E52CD-D296-407E-9D7C-51B82267C63D}" type="pres">
      <dgm:prSet presAssocID="{5AB4BBBD-9235-41B9-A1B7-73447863218A}" presName="level2hierChild" presStyleCnt="0"/>
      <dgm:spPr/>
    </dgm:pt>
    <dgm:pt modelId="{4166516A-FA30-4981-8BD2-FC651BBF3B38}" type="pres">
      <dgm:prSet presAssocID="{6E9477A9-D1DD-47F5-81A8-11FB97170D37}" presName="conn2-1" presStyleLbl="parChTrans1D2" presStyleIdx="0" presStyleCnt="3"/>
      <dgm:spPr/>
      <dgm:t>
        <a:bodyPr/>
        <a:lstStyle/>
        <a:p>
          <a:endParaRPr lang="en-US"/>
        </a:p>
      </dgm:t>
    </dgm:pt>
    <dgm:pt modelId="{A6368EC3-D822-48AB-B65B-D39D31624861}" type="pres">
      <dgm:prSet presAssocID="{6E9477A9-D1DD-47F5-81A8-11FB97170D37}" presName="connTx" presStyleLbl="parChTrans1D2" presStyleIdx="0" presStyleCnt="3"/>
      <dgm:spPr/>
      <dgm:t>
        <a:bodyPr/>
        <a:lstStyle/>
        <a:p>
          <a:endParaRPr lang="en-US"/>
        </a:p>
      </dgm:t>
    </dgm:pt>
    <dgm:pt modelId="{5F45D26C-D843-494D-AF4D-B541C257C7E0}" type="pres">
      <dgm:prSet presAssocID="{1574C2D0-7B85-4AE0-88AD-71120929C07F}" presName="root2" presStyleCnt="0"/>
      <dgm:spPr/>
    </dgm:pt>
    <dgm:pt modelId="{B6106B27-3B08-48C5-B10C-8ED0F735C7E0}" type="pres">
      <dgm:prSet presAssocID="{1574C2D0-7B85-4AE0-88AD-71120929C07F}" presName="LevelTwoTextNode" presStyleLbl="node2" presStyleIdx="0" presStyleCnt="3" custScaleX="115040" custScaleY="73005" custLinFactY="-100000" custLinFactNeighborX="458" custLinFactNeighborY="-104152">
        <dgm:presLayoutVars>
          <dgm:chPref val="3"/>
        </dgm:presLayoutVars>
      </dgm:prSet>
      <dgm:spPr/>
      <dgm:t>
        <a:bodyPr/>
        <a:lstStyle/>
        <a:p>
          <a:endParaRPr lang="en-US"/>
        </a:p>
      </dgm:t>
    </dgm:pt>
    <dgm:pt modelId="{6B1090F0-F24F-4FFA-BFFA-0AED759A5FD8}" type="pres">
      <dgm:prSet presAssocID="{1574C2D0-7B85-4AE0-88AD-71120929C07F}" presName="level3hierChild" presStyleCnt="0"/>
      <dgm:spPr/>
    </dgm:pt>
    <dgm:pt modelId="{6BB6E123-9DDF-4B90-9720-EDC67713E5EE}" type="pres">
      <dgm:prSet presAssocID="{78CED06D-0FBB-4E48-8DE9-E82E5DD90492}" presName="conn2-1" presStyleLbl="parChTrans1D2" presStyleIdx="1" presStyleCnt="3"/>
      <dgm:spPr/>
      <dgm:t>
        <a:bodyPr/>
        <a:lstStyle/>
        <a:p>
          <a:endParaRPr lang="en-US"/>
        </a:p>
      </dgm:t>
    </dgm:pt>
    <dgm:pt modelId="{25E4DFC1-0BD4-4985-8CF1-0170EC36DF9E}" type="pres">
      <dgm:prSet presAssocID="{78CED06D-0FBB-4E48-8DE9-E82E5DD90492}" presName="connTx" presStyleLbl="parChTrans1D2" presStyleIdx="1" presStyleCnt="3"/>
      <dgm:spPr/>
      <dgm:t>
        <a:bodyPr/>
        <a:lstStyle/>
        <a:p>
          <a:endParaRPr lang="en-US"/>
        </a:p>
      </dgm:t>
    </dgm:pt>
    <dgm:pt modelId="{FAC22990-4695-40B3-A6CE-A92C705370EA}" type="pres">
      <dgm:prSet presAssocID="{3A01D997-918E-4985-B376-CFF9586173EC}" presName="root2" presStyleCnt="0"/>
      <dgm:spPr/>
    </dgm:pt>
    <dgm:pt modelId="{4BEAA49A-9BFF-4F3F-9950-A89BB4FE78CC}" type="pres">
      <dgm:prSet presAssocID="{3A01D997-918E-4985-B376-CFF9586173EC}" presName="LevelTwoTextNode" presStyleLbl="node2" presStyleIdx="1" presStyleCnt="3" custScaleX="115040" custScaleY="72311" custLinFactNeighborX="458" custLinFactNeighborY="-7920">
        <dgm:presLayoutVars>
          <dgm:chPref val="3"/>
        </dgm:presLayoutVars>
      </dgm:prSet>
      <dgm:spPr/>
      <dgm:t>
        <a:bodyPr/>
        <a:lstStyle/>
        <a:p>
          <a:endParaRPr lang="en-US"/>
        </a:p>
      </dgm:t>
    </dgm:pt>
    <dgm:pt modelId="{8A9CB489-93F2-4889-95C1-116283DD5976}" type="pres">
      <dgm:prSet presAssocID="{3A01D997-918E-4985-B376-CFF9586173EC}" presName="level3hierChild" presStyleCnt="0"/>
      <dgm:spPr/>
    </dgm:pt>
    <dgm:pt modelId="{0DF2E423-55BC-4E15-B05E-77967C7CB4FE}" type="pres">
      <dgm:prSet presAssocID="{92F47334-E910-4119-B5CD-88255AA3B768}" presName="conn2-1" presStyleLbl="parChTrans1D2" presStyleIdx="2" presStyleCnt="3"/>
      <dgm:spPr/>
      <dgm:t>
        <a:bodyPr/>
        <a:lstStyle/>
        <a:p>
          <a:endParaRPr lang="en-US"/>
        </a:p>
      </dgm:t>
    </dgm:pt>
    <dgm:pt modelId="{222D123E-F29F-4915-99EA-07304C5B4834}" type="pres">
      <dgm:prSet presAssocID="{92F47334-E910-4119-B5CD-88255AA3B768}" presName="connTx" presStyleLbl="parChTrans1D2" presStyleIdx="2" presStyleCnt="3"/>
      <dgm:spPr/>
      <dgm:t>
        <a:bodyPr/>
        <a:lstStyle/>
        <a:p>
          <a:endParaRPr lang="en-US"/>
        </a:p>
      </dgm:t>
    </dgm:pt>
    <dgm:pt modelId="{F33742C2-1BC8-49C4-B153-713B15CC9977}" type="pres">
      <dgm:prSet presAssocID="{BC888CDB-3612-4BF0-AD29-3440CFE518CD}" presName="root2" presStyleCnt="0"/>
      <dgm:spPr/>
    </dgm:pt>
    <dgm:pt modelId="{A22EF666-667E-4377-8689-CC1FF168FC76}" type="pres">
      <dgm:prSet presAssocID="{BC888CDB-3612-4BF0-AD29-3440CFE518CD}" presName="LevelTwoTextNode" presStyleLbl="node2" presStyleIdx="2" presStyleCnt="3" custScaleX="115040" custScaleY="72311" custLinFactY="56143" custLinFactNeighborX="448" custLinFactNeighborY="100000">
        <dgm:presLayoutVars>
          <dgm:chPref val="3"/>
        </dgm:presLayoutVars>
      </dgm:prSet>
      <dgm:spPr/>
      <dgm:t>
        <a:bodyPr/>
        <a:lstStyle/>
        <a:p>
          <a:endParaRPr lang="en-US"/>
        </a:p>
      </dgm:t>
    </dgm:pt>
    <dgm:pt modelId="{562C3920-0878-43A5-B7DA-ACDA62557CA5}" type="pres">
      <dgm:prSet presAssocID="{BC888CDB-3612-4BF0-AD29-3440CFE518CD}" presName="level3hierChild" presStyleCnt="0"/>
      <dgm:spPr/>
    </dgm:pt>
  </dgm:ptLst>
  <dgm:cxnLst>
    <dgm:cxn modelId="{9BC8BBD4-DD85-4F2A-800B-DFE5D00100BC}" srcId="{8FC3803C-9DB5-4CCF-8EB0-F1C3F9C5E44A}" destId="{5AB4BBBD-9235-41B9-A1B7-73447863218A}" srcOrd="0" destOrd="0" parTransId="{AD6A9FA4-52C6-49CA-B38B-A0163A01D364}" sibTransId="{8CDEDCE6-27D1-4278-9409-50D332533BAF}"/>
    <dgm:cxn modelId="{72AA14E5-CDD8-9646-B60E-50E54393B016}" type="presOf" srcId="{6E9477A9-D1DD-47F5-81A8-11FB97170D37}" destId="{4166516A-FA30-4981-8BD2-FC651BBF3B38}" srcOrd="0" destOrd="0" presId="urn:microsoft.com/office/officeart/2005/8/layout/hierarchy2"/>
    <dgm:cxn modelId="{23686113-5F17-C24B-B2FD-6213F99A43F2}" type="presOf" srcId="{78CED06D-0FBB-4E48-8DE9-E82E5DD90492}" destId="{25E4DFC1-0BD4-4985-8CF1-0170EC36DF9E}" srcOrd="1" destOrd="0" presId="urn:microsoft.com/office/officeart/2005/8/layout/hierarchy2"/>
    <dgm:cxn modelId="{8F9A334E-EBF5-E74E-9332-6892B97A273A}" type="presOf" srcId="{6E9477A9-D1DD-47F5-81A8-11FB97170D37}" destId="{A6368EC3-D822-48AB-B65B-D39D31624861}" srcOrd="1" destOrd="0" presId="urn:microsoft.com/office/officeart/2005/8/layout/hierarchy2"/>
    <dgm:cxn modelId="{5A94EE09-3053-E048-A85E-9E6B15C95D17}" type="presOf" srcId="{92F47334-E910-4119-B5CD-88255AA3B768}" destId="{0DF2E423-55BC-4E15-B05E-77967C7CB4FE}" srcOrd="0" destOrd="0" presId="urn:microsoft.com/office/officeart/2005/8/layout/hierarchy2"/>
    <dgm:cxn modelId="{B1AA617E-226B-4B1B-8D99-9150824B4214}" srcId="{5AB4BBBD-9235-41B9-A1B7-73447863218A}" destId="{1574C2D0-7B85-4AE0-88AD-71120929C07F}" srcOrd="0" destOrd="0" parTransId="{6E9477A9-D1DD-47F5-81A8-11FB97170D37}" sibTransId="{E31F7590-D48B-43A9-A623-13C6EF93A333}"/>
    <dgm:cxn modelId="{B354F712-029E-9042-88E9-2FD22846702D}" type="presOf" srcId="{3A01D997-918E-4985-B376-CFF9586173EC}" destId="{4BEAA49A-9BFF-4F3F-9950-A89BB4FE78CC}" srcOrd="0" destOrd="0" presId="urn:microsoft.com/office/officeart/2005/8/layout/hierarchy2"/>
    <dgm:cxn modelId="{42C832C3-E1F3-ED43-8991-62C57B1089C2}" type="presOf" srcId="{5AB4BBBD-9235-41B9-A1B7-73447863218A}" destId="{251B603A-E6FB-4EC5-8EE1-44A86F26AED3}" srcOrd="0" destOrd="0" presId="urn:microsoft.com/office/officeart/2005/8/layout/hierarchy2"/>
    <dgm:cxn modelId="{0D4BC837-3BA2-E74F-BAEE-0544353172A1}" type="presOf" srcId="{78CED06D-0FBB-4E48-8DE9-E82E5DD90492}" destId="{6BB6E123-9DDF-4B90-9720-EDC67713E5EE}" srcOrd="0" destOrd="0" presId="urn:microsoft.com/office/officeart/2005/8/layout/hierarchy2"/>
    <dgm:cxn modelId="{AE75EB55-5E99-4FC9-A8EE-B3C056438B08}" srcId="{5AB4BBBD-9235-41B9-A1B7-73447863218A}" destId="{3A01D997-918E-4985-B376-CFF9586173EC}" srcOrd="1" destOrd="0" parTransId="{78CED06D-0FBB-4E48-8DE9-E82E5DD90492}" sibTransId="{87AA5B9C-9B0A-4C99-88EF-C6607116B829}"/>
    <dgm:cxn modelId="{386D4837-0208-D64D-B24D-56C33093002A}" type="presOf" srcId="{1574C2D0-7B85-4AE0-88AD-71120929C07F}" destId="{B6106B27-3B08-48C5-B10C-8ED0F735C7E0}" srcOrd="0" destOrd="0" presId="urn:microsoft.com/office/officeart/2005/8/layout/hierarchy2"/>
    <dgm:cxn modelId="{3E2E226E-BC36-4C68-964E-A7F7C0304C55}" srcId="{5AB4BBBD-9235-41B9-A1B7-73447863218A}" destId="{BC888CDB-3612-4BF0-AD29-3440CFE518CD}" srcOrd="2" destOrd="0" parTransId="{92F47334-E910-4119-B5CD-88255AA3B768}" sibTransId="{4BEB7079-1C31-4C06-9601-806AD77F0141}"/>
    <dgm:cxn modelId="{6E42631D-2D16-3F48-9BE3-C6FC050BF2EA}" type="presOf" srcId="{BC888CDB-3612-4BF0-AD29-3440CFE518CD}" destId="{A22EF666-667E-4377-8689-CC1FF168FC76}" srcOrd="0" destOrd="0" presId="urn:microsoft.com/office/officeart/2005/8/layout/hierarchy2"/>
    <dgm:cxn modelId="{354C7B62-268A-4D46-9951-84916B027D21}" type="presOf" srcId="{8FC3803C-9DB5-4CCF-8EB0-F1C3F9C5E44A}" destId="{1E2D257B-2473-4A51-A13E-81007A15B8C1}" srcOrd="0" destOrd="0" presId="urn:microsoft.com/office/officeart/2005/8/layout/hierarchy2"/>
    <dgm:cxn modelId="{40E66178-7FF2-5441-8D1D-52CCF9EA63A2}" type="presOf" srcId="{92F47334-E910-4119-B5CD-88255AA3B768}" destId="{222D123E-F29F-4915-99EA-07304C5B4834}" srcOrd="1" destOrd="0" presId="urn:microsoft.com/office/officeart/2005/8/layout/hierarchy2"/>
    <dgm:cxn modelId="{E9D335E3-E954-D44D-BCDA-1BC703929516}" type="presParOf" srcId="{1E2D257B-2473-4A51-A13E-81007A15B8C1}" destId="{1E2ACE94-FC37-43E0-B5F8-BB19FB3E8FC0}" srcOrd="0" destOrd="0" presId="urn:microsoft.com/office/officeart/2005/8/layout/hierarchy2"/>
    <dgm:cxn modelId="{ED05A0F7-8D21-7F40-BA19-8F0C7E5FCB73}" type="presParOf" srcId="{1E2ACE94-FC37-43E0-B5F8-BB19FB3E8FC0}" destId="{251B603A-E6FB-4EC5-8EE1-44A86F26AED3}" srcOrd="0" destOrd="0" presId="urn:microsoft.com/office/officeart/2005/8/layout/hierarchy2"/>
    <dgm:cxn modelId="{EA0E7023-4EBC-4D4D-A6C4-B4501588DB4F}" type="presParOf" srcId="{1E2ACE94-FC37-43E0-B5F8-BB19FB3E8FC0}" destId="{A98E52CD-D296-407E-9D7C-51B82267C63D}" srcOrd="1" destOrd="0" presId="urn:microsoft.com/office/officeart/2005/8/layout/hierarchy2"/>
    <dgm:cxn modelId="{72A88647-38BD-1A4E-A117-38483D34A0C5}" type="presParOf" srcId="{A98E52CD-D296-407E-9D7C-51B82267C63D}" destId="{4166516A-FA30-4981-8BD2-FC651BBF3B38}" srcOrd="0" destOrd="0" presId="urn:microsoft.com/office/officeart/2005/8/layout/hierarchy2"/>
    <dgm:cxn modelId="{6AFB7F83-2326-9743-A83E-5B8A155BC78A}" type="presParOf" srcId="{4166516A-FA30-4981-8BD2-FC651BBF3B38}" destId="{A6368EC3-D822-48AB-B65B-D39D31624861}" srcOrd="0" destOrd="0" presId="urn:microsoft.com/office/officeart/2005/8/layout/hierarchy2"/>
    <dgm:cxn modelId="{5B6EE0CC-74AB-6847-82D8-B4747DEEFD90}" type="presParOf" srcId="{A98E52CD-D296-407E-9D7C-51B82267C63D}" destId="{5F45D26C-D843-494D-AF4D-B541C257C7E0}" srcOrd="1" destOrd="0" presId="urn:microsoft.com/office/officeart/2005/8/layout/hierarchy2"/>
    <dgm:cxn modelId="{7E32C801-83C6-574D-AA56-FBF04C293E03}" type="presParOf" srcId="{5F45D26C-D843-494D-AF4D-B541C257C7E0}" destId="{B6106B27-3B08-48C5-B10C-8ED0F735C7E0}" srcOrd="0" destOrd="0" presId="urn:microsoft.com/office/officeart/2005/8/layout/hierarchy2"/>
    <dgm:cxn modelId="{CD05961D-1410-6D4B-A14E-022C24BB06B3}" type="presParOf" srcId="{5F45D26C-D843-494D-AF4D-B541C257C7E0}" destId="{6B1090F0-F24F-4FFA-BFFA-0AED759A5FD8}" srcOrd="1" destOrd="0" presId="urn:microsoft.com/office/officeart/2005/8/layout/hierarchy2"/>
    <dgm:cxn modelId="{2A00991A-0B1E-0045-BF6E-7BF1F84A249A}" type="presParOf" srcId="{A98E52CD-D296-407E-9D7C-51B82267C63D}" destId="{6BB6E123-9DDF-4B90-9720-EDC67713E5EE}" srcOrd="2" destOrd="0" presId="urn:microsoft.com/office/officeart/2005/8/layout/hierarchy2"/>
    <dgm:cxn modelId="{8B8B99A7-1ED7-F348-A7C1-D2AFBFAF5D97}" type="presParOf" srcId="{6BB6E123-9DDF-4B90-9720-EDC67713E5EE}" destId="{25E4DFC1-0BD4-4985-8CF1-0170EC36DF9E}" srcOrd="0" destOrd="0" presId="urn:microsoft.com/office/officeart/2005/8/layout/hierarchy2"/>
    <dgm:cxn modelId="{C1021D0A-C3EF-0E46-A1A9-A46EA6AB4B51}" type="presParOf" srcId="{A98E52CD-D296-407E-9D7C-51B82267C63D}" destId="{FAC22990-4695-40B3-A6CE-A92C705370EA}" srcOrd="3" destOrd="0" presId="urn:microsoft.com/office/officeart/2005/8/layout/hierarchy2"/>
    <dgm:cxn modelId="{9D4FEB4D-7ECA-F84C-8918-8FBB7335D207}" type="presParOf" srcId="{FAC22990-4695-40B3-A6CE-A92C705370EA}" destId="{4BEAA49A-9BFF-4F3F-9950-A89BB4FE78CC}" srcOrd="0" destOrd="0" presId="urn:microsoft.com/office/officeart/2005/8/layout/hierarchy2"/>
    <dgm:cxn modelId="{CD8AEF66-CED5-F941-A9A0-481B94517902}" type="presParOf" srcId="{FAC22990-4695-40B3-A6CE-A92C705370EA}" destId="{8A9CB489-93F2-4889-95C1-116283DD5976}" srcOrd="1" destOrd="0" presId="urn:microsoft.com/office/officeart/2005/8/layout/hierarchy2"/>
    <dgm:cxn modelId="{8CFD11A0-DC28-EA4E-88D6-1946ED4FA7F8}" type="presParOf" srcId="{A98E52CD-D296-407E-9D7C-51B82267C63D}" destId="{0DF2E423-55BC-4E15-B05E-77967C7CB4FE}" srcOrd="4" destOrd="0" presId="urn:microsoft.com/office/officeart/2005/8/layout/hierarchy2"/>
    <dgm:cxn modelId="{6034C733-22C8-4040-8EF0-67B406A243C4}" type="presParOf" srcId="{0DF2E423-55BC-4E15-B05E-77967C7CB4FE}" destId="{222D123E-F29F-4915-99EA-07304C5B4834}" srcOrd="0" destOrd="0" presId="urn:microsoft.com/office/officeart/2005/8/layout/hierarchy2"/>
    <dgm:cxn modelId="{A97871AF-86DA-7A4F-A0AF-D9485C54E7DF}" type="presParOf" srcId="{A98E52CD-D296-407E-9D7C-51B82267C63D}" destId="{F33742C2-1BC8-49C4-B153-713B15CC9977}" srcOrd="5" destOrd="0" presId="urn:microsoft.com/office/officeart/2005/8/layout/hierarchy2"/>
    <dgm:cxn modelId="{6A30B469-1DBD-0847-93FF-79EF9A2D0998}" type="presParOf" srcId="{F33742C2-1BC8-49C4-B153-713B15CC9977}" destId="{A22EF666-667E-4377-8689-CC1FF168FC76}" srcOrd="0" destOrd="0" presId="urn:microsoft.com/office/officeart/2005/8/layout/hierarchy2"/>
    <dgm:cxn modelId="{2112848F-A10E-0845-AEA0-E15AE49B120F}" type="presParOf" srcId="{F33742C2-1BC8-49C4-B153-713B15CC9977}" destId="{562C3920-0878-43A5-B7DA-ACDA62557CA5}"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B603A-E6FB-4EC5-8EE1-44A86F26AED3}">
      <dsp:nvSpPr>
        <dsp:cNvPr id="0" name=""/>
        <dsp:cNvSpPr/>
      </dsp:nvSpPr>
      <dsp:spPr>
        <a:xfrm>
          <a:off x="0" y="1981258"/>
          <a:ext cx="2329245" cy="684378"/>
        </a:xfrm>
        <a:prstGeom prst="roundRect">
          <a:avLst>
            <a:gd name="adj" fmla="val 10000"/>
          </a:avLst>
        </a:prstGeom>
        <a:solidFill>
          <a:srgbClr val="333399"/>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bg1"/>
              </a:solidFill>
            </a:rPr>
            <a:t>Plan</a:t>
          </a:r>
          <a:endParaRPr lang="en-US" sz="2400" b="1" kern="1200" dirty="0">
            <a:solidFill>
              <a:schemeClr val="bg1"/>
            </a:solidFill>
          </a:endParaRPr>
        </a:p>
      </dsp:txBody>
      <dsp:txXfrm>
        <a:off x="20045" y="2001303"/>
        <a:ext cx="2289155" cy="644288"/>
      </dsp:txXfrm>
    </dsp:sp>
    <dsp:sp modelId="{4166516A-FA30-4981-8BD2-FC651BBF3B38}">
      <dsp:nvSpPr>
        <dsp:cNvPr id="0" name=""/>
        <dsp:cNvSpPr/>
      </dsp:nvSpPr>
      <dsp:spPr>
        <a:xfrm rot="17145586">
          <a:off x="1575002" y="1313605"/>
          <a:ext cx="2070972" cy="26560"/>
        </a:xfrm>
        <a:custGeom>
          <a:avLst/>
          <a:gdLst/>
          <a:ahLst/>
          <a:cxnLst/>
          <a:rect l="0" t="0" r="0" b="0"/>
          <a:pathLst>
            <a:path>
              <a:moveTo>
                <a:pt x="0" y="13280"/>
              </a:moveTo>
              <a:lnTo>
                <a:pt x="2070972" y="13280"/>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a:off x="2558714" y="1275112"/>
        <a:ext cx="103548" cy="103548"/>
      </dsp:txXfrm>
    </dsp:sp>
    <dsp:sp modelId="{B6106B27-3B08-48C5-B10C-8ED0F735C7E0}">
      <dsp:nvSpPr>
        <dsp:cNvPr id="0" name=""/>
        <dsp:cNvSpPr/>
      </dsp:nvSpPr>
      <dsp:spPr>
        <a:xfrm>
          <a:off x="2891731" y="75837"/>
          <a:ext cx="1604068" cy="508975"/>
        </a:xfrm>
        <a:prstGeom prst="roundRect">
          <a:avLst>
            <a:gd name="adj" fmla="val 10000"/>
          </a:avLst>
        </a:prstGeom>
        <a:solidFill>
          <a:srgbClr val="C3C3EB"/>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rPr>
            <a:t>Principles</a:t>
          </a:r>
          <a:endParaRPr lang="en-US" sz="1800" kern="1200" dirty="0">
            <a:solidFill>
              <a:schemeClr val="tx1"/>
            </a:solidFill>
          </a:endParaRPr>
        </a:p>
      </dsp:txBody>
      <dsp:txXfrm>
        <a:off x="2906638" y="90744"/>
        <a:ext cx="1574254" cy="479161"/>
      </dsp:txXfrm>
    </dsp:sp>
    <dsp:sp modelId="{6BB6E123-9DDF-4B90-9720-EDC67713E5EE}">
      <dsp:nvSpPr>
        <dsp:cNvPr id="0" name=""/>
        <dsp:cNvSpPr/>
      </dsp:nvSpPr>
      <dsp:spPr>
        <a:xfrm rot="21515054">
          <a:off x="2329159" y="2303216"/>
          <a:ext cx="562657" cy="26560"/>
        </a:xfrm>
        <a:custGeom>
          <a:avLst/>
          <a:gdLst/>
          <a:ahLst/>
          <a:cxnLst/>
          <a:rect l="0" t="0" r="0" b="0"/>
          <a:pathLst>
            <a:path>
              <a:moveTo>
                <a:pt x="0" y="13280"/>
              </a:moveTo>
              <a:lnTo>
                <a:pt x="562657" y="13280"/>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596422" y="2302430"/>
        <a:ext cx="28132" cy="28132"/>
      </dsp:txXfrm>
    </dsp:sp>
    <dsp:sp modelId="{4BEAA49A-9BFF-4F3F-9950-A89BB4FE78CC}">
      <dsp:nvSpPr>
        <dsp:cNvPr id="0" name=""/>
        <dsp:cNvSpPr/>
      </dsp:nvSpPr>
      <dsp:spPr>
        <a:xfrm>
          <a:off x="2891731" y="2057477"/>
          <a:ext cx="1604068" cy="504136"/>
        </a:xfrm>
        <a:prstGeom prst="roundRect">
          <a:avLst>
            <a:gd name="adj" fmla="val 10000"/>
          </a:avLst>
        </a:prstGeom>
        <a:solidFill>
          <a:srgbClr val="C3C3EB"/>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rPr>
            <a:t>Systematic Planning</a:t>
          </a:r>
          <a:endParaRPr lang="en-US" sz="1800" kern="1200" dirty="0">
            <a:solidFill>
              <a:schemeClr val="tx1"/>
            </a:solidFill>
          </a:endParaRPr>
        </a:p>
      </dsp:txBody>
      <dsp:txXfrm>
        <a:off x="2906497" y="2072243"/>
        <a:ext cx="1574536" cy="474604"/>
      </dsp:txXfrm>
    </dsp:sp>
    <dsp:sp modelId="{0DF2E423-55BC-4E15-B05E-77967C7CB4FE}">
      <dsp:nvSpPr>
        <dsp:cNvPr id="0" name=""/>
        <dsp:cNvSpPr/>
      </dsp:nvSpPr>
      <dsp:spPr>
        <a:xfrm rot="4324343">
          <a:off x="1696814" y="3179478"/>
          <a:ext cx="1827348" cy="26560"/>
        </a:xfrm>
        <a:custGeom>
          <a:avLst/>
          <a:gdLst/>
          <a:ahLst/>
          <a:cxnLst/>
          <a:rect l="0" t="0" r="0" b="0"/>
          <a:pathLst>
            <a:path>
              <a:moveTo>
                <a:pt x="0" y="13280"/>
              </a:moveTo>
              <a:lnTo>
                <a:pt x="1827348" y="13280"/>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a:off x="2564804" y="3147075"/>
        <a:ext cx="91367" cy="91367"/>
      </dsp:txXfrm>
    </dsp:sp>
    <dsp:sp modelId="{A22EF666-667E-4377-8689-CC1FF168FC76}">
      <dsp:nvSpPr>
        <dsp:cNvPr id="0" name=""/>
        <dsp:cNvSpPr/>
      </dsp:nvSpPr>
      <dsp:spPr>
        <a:xfrm>
          <a:off x="2891731" y="3810003"/>
          <a:ext cx="1604068" cy="504136"/>
        </a:xfrm>
        <a:prstGeom prst="roundRect">
          <a:avLst>
            <a:gd name="adj" fmla="val 10000"/>
          </a:avLst>
        </a:prstGeom>
        <a:solidFill>
          <a:srgbClr val="C3C3EB"/>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rPr>
            <a:t>Statistical Design</a:t>
          </a:r>
          <a:endParaRPr lang="en-US" sz="1800" kern="1200" dirty="0">
            <a:solidFill>
              <a:schemeClr val="tx1"/>
            </a:solidFill>
          </a:endParaRPr>
        </a:p>
      </dsp:txBody>
      <dsp:txXfrm>
        <a:off x="2906497" y="3824769"/>
        <a:ext cx="1574536" cy="47460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204204A-0504-C44B-92DD-ED36102E7EE6}" type="datetimeFigureOut">
              <a:rPr lang="en-US" smtClean="0"/>
              <a:pPr/>
              <a:t>4/26/13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7ED6C88-3898-7841-9BF6-3F0B7EAE1868}" type="slidenum">
              <a:rPr lang="en-US" smtClean="0"/>
              <a:pPr/>
              <a:t>‹#›</a:t>
            </a:fld>
            <a:endParaRPr lang="en-US"/>
          </a:p>
        </p:txBody>
      </p:sp>
    </p:spTree>
    <p:extLst>
      <p:ext uri="{BB962C8B-B14F-4D97-AF65-F5344CB8AC3E}">
        <p14:creationId xmlns:p14="http://schemas.microsoft.com/office/powerpoint/2010/main" val="19853487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276910-1786-439F-A427-C2389471970D}" type="datetimeFigureOut">
              <a:rPr lang="en-US" smtClean="0"/>
              <a:pPr/>
              <a:t>4/26/13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1B0246-348F-4278-9715-9D9338937F46}" type="slidenum">
              <a:rPr lang="en-US" smtClean="0"/>
              <a:pPr/>
              <a:t>‹#›</a:t>
            </a:fld>
            <a:endParaRPr lang="en-US"/>
          </a:p>
        </p:txBody>
      </p:sp>
    </p:spTree>
    <p:extLst>
      <p:ext uri="{BB962C8B-B14F-4D97-AF65-F5344CB8AC3E}">
        <p14:creationId xmlns:p14="http://schemas.microsoft.com/office/powerpoint/2010/main" val="3375095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Actual</a:t>
            </a:r>
            <a:r>
              <a:rPr lang="en-US" baseline="0" dirty="0" smtClean="0"/>
              <a:t> sampling took place on January 22 – 23, 2013</a:t>
            </a: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Location of discrete samples at the 0 – 6: interval  locations generated with random # generator</a:t>
            </a:r>
          </a:p>
          <a:p>
            <a:endParaRPr lang="en-US"/>
          </a:p>
        </p:txBody>
      </p:sp>
      <p:sp>
        <p:nvSpPr>
          <p:cNvPr id="4" name="Slide Number Placeholder 3"/>
          <p:cNvSpPr>
            <a:spLocks noGrp="1"/>
          </p:cNvSpPr>
          <p:nvPr>
            <p:ph type="sldNum" sz="quarter" idx="10"/>
          </p:nvPr>
        </p:nvSpPr>
        <p:spPr/>
        <p:txBody>
          <a:bodyPr/>
          <a:lstStyle/>
          <a:p>
            <a:fld id="{331B0246-348F-4278-9715-9D9338937F46}" type="slidenum">
              <a:rPr lang="en-US" smtClean="0"/>
              <a:pPr/>
              <a:t>15</a:t>
            </a:fld>
            <a:endParaRPr lang="en-US"/>
          </a:p>
        </p:txBody>
      </p:sp>
    </p:spTree>
    <p:extLst>
      <p:ext uri="{BB962C8B-B14F-4D97-AF65-F5344CB8AC3E}">
        <p14:creationId xmlns:p14="http://schemas.microsoft.com/office/powerpoint/2010/main" val="2471986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p:txBody>
          <a:bodyPr/>
          <a:lstStyle>
            <a:lvl1pPr defTabSz="911242" eaLnBrk="0" hangingPunct="0">
              <a:defRPr>
                <a:solidFill>
                  <a:schemeClr val="tx1"/>
                </a:solidFill>
                <a:latin typeface="Arial" charset="0"/>
                <a:ea typeface="ＭＳ Ｐゴシック" charset="0"/>
                <a:cs typeface="Arial" charset="0"/>
              </a:defRPr>
            </a:lvl1pPr>
            <a:lvl2pPr marL="722816" indent="-278006" defTabSz="911242" eaLnBrk="0" hangingPunct="0">
              <a:defRPr>
                <a:solidFill>
                  <a:schemeClr val="tx1"/>
                </a:solidFill>
                <a:latin typeface="Arial" charset="0"/>
                <a:ea typeface="Arial" charset="0"/>
                <a:cs typeface="Arial" charset="0"/>
              </a:defRPr>
            </a:lvl2pPr>
            <a:lvl3pPr marL="1112025" indent="-222405" defTabSz="911242" eaLnBrk="0" hangingPunct="0">
              <a:defRPr>
                <a:solidFill>
                  <a:schemeClr val="tx1"/>
                </a:solidFill>
                <a:latin typeface="Arial" charset="0"/>
                <a:ea typeface="Arial" charset="0"/>
                <a:cs typeface="Arial" charset="0"/>
              </a:defRPr>
            </a:lvl3pPr>
            <a:lvl4pPr marL="1556835" indent="-222405" defTabSz="911242" eaLnBrk="0" hangingPunct="0">
              <a:defRPr>
                <a:solidFill>
                  <a:schemeClr val="tx1"/>
                </a:solidFill>
                <a:latin typeface="Arial" charset="0"/>
                <a:ea typeface="Arial" charset="0"/>
                <a:cs typeface="Arial" charset="0"/>
              </a:defRPr>
            </a:lvl4pPr>
            <a:lvl5pPr marL="2001644" indent="-222405" defTabSz="911242" eaLnBrk="0" hangingPunct="0">
              <a:defRPr>
                <a:solidFill>
                  <a:schemeClr val="tx1"/>
                </a:solidFill>
                <a:latin typeface="Arial" charset="0"/>
                <a:ea typeface="Arial" charset="0"/>
                <a:cs typeface="Arial" charset="0"/>
              </a:defRPr>
            </a:lvl5pPr>
            <a:lvl6pPr marL="2446454" indent="-222405" defTabSz="911242" eaLnBrk="0" fontAlgn="base" hangingPunct="0">
              <a:spcBef>
                <a:spcPct val="0"/>
              </a:spcBef>
              <a:spcAft>
                <a:spcPct val="0"/>
              </a:spcAft>
              <a:defRPr>
                <a:solidFill>
                  <a:schemeClr val="tx1"/>
                </a:solidFill>
                <a:latin typeface="Arial" charset="0"/>
                <a:ea typeface="Arial" charset="0"/>
                <a:cs typeface="Arial" charset="0"/>
              </a:defRPr>
            </a:lvl6pPr>
            <a:lvl7pPr marL="2891264" indent="-222405" defTabSz="911242" eaLnBrk="0" fontAlgn="base" hangingPunct="0">
              <a:spcBef>
                <a:spcPct val="0"/>
              </a:spcBef>
              <a:spcAft>
                <a:spcPct val="0"/>
              </a:spcAft>
              <a:defRPr>
                <a:solidFill>
                  <a:schemeClr val="tx1"/>
                </a:solidFill>
                <a:latin typeface="Arial" charset="0"/>
                <a:ea typeface="Arial" charset="0"/>
                <a:cs typeface="Arial" charset="0"/>
              </a:defRPr>
            </a:lvl7pPr>
            <a:lvl8pPr marL="3336074" indent="-222405" defTabSz="911242" eaLnBrk="0" fontAlgn="base" hangingPunct="0">
              <a:spcBef>
                <a:spcPct val="0"/>
              </a:spcBef>
              <a:spcAft>
                <a:spcPct val="0"/>
              </a:spcAft>
              <a:defRPr>
                <a:solidFill>
                  <a:schemeClr val="tx1"/>
                </a:solidFill>
                <a:latin typeface="Arial" charset="0"/>
                <a:ea typeface="Arial" charset="0"/>
                <a:cs typeface="Arial" charset="0"/>
              </a:defRPr>
            </a:lvl8pPr>
            <a:lvl9pPr marL="3780884" indent="-222405" defTabSz="911242"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0B42637D-B481-4F4F-B69F-1DB045A7F3CE}" type="slidenum">
              <a:rPr lang="en-US">
                <a:latin typeface="Tahoma" charset="0"/>
                <a:cs typeface="ＭＳ Ｐゴシック" charset="0"/>
              </a:rPr>
              <a:pPr eaLnBrk="1" hangingPunct="1"/>
              <a:t>18</a:t>
            </a:fld>
            <a:endParaRPr lang="en-US">
              <a:latin typeface="Tahoma" charset="0"/>
              <a:cs typeface="ＭＳ Ｐゴシック"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cs typeface="ＭＳ Ｐゴシック" charset="0"/>
              </a:rPr>
              <a:t>Speaker Bullets</a:t>
            </a:r>
            <a:endParaRPr lang="en-US" dirty="0">
              <a:cs typeface="ＭＳ Ｐゴシック" charset="0"/>
            </a:endParaRPr>
          </a:p>
          <a:p>
            <a:pPr eaLnBrk="1" hangingPunct="1">
              <a:buFontTx/>
              <a:buChar char="•"/>
            </a:pPr>
            <a:r>
              <a:rPr lang="en-US" dirty="0">
                <a:cs typeface="ＭＳ Ｐゴシック" charset="0"/>
              </a:rPr>
              <a:t>All parameters should be determined during systematic planning</a:t>
            </a:r>
          </a:p>
          <a:p>
            <a:pPr eaLnBrk="1" hangingPunct="1">
              <a:buFontTx/>
              <a:buChar char="•"/>
            </a:pPr>
            <a:r>
              <a:rPr lang="en-US" dirty="0"/>
              <a:t>Generally, a minimum of 30 increments should be collected for each DU</a:t>
            </a:r>
          </a:p>
          <a:p>
            <a:pPr eaLnBrk="1" hangingPunct="1">
              <a:buFontTx/>
              <a:buChar char="•"/>
            </a:pPr>
            <a:endParaRPr lang="en-US" b="1" dirty="0">
              <a:cs typeface="ＭＳ Ｐゴシック" charset="0"/>
            </a:endParaRPr>
          </a:p>
          <a:p>
            <a:pPr eaLnBrk="1" hangingPunct="1"/>
            <a:r>
              <a:rPr lang="en-US" b="1" dirty="0">
                <a:cs typeface="ＭＳ Ｐゴシック" charset="0"/>
              </a:rPr>
              <a:t>Supplemental Information</a:t>
            </a:r>
          </a:p>
          <a:p>
            <a:r>
              <a:rPr lang="en-US" dirty="0"/>
              <a:t>ITRC, ISM-1, Section 5.3.1</a:t>
            </a:r>
          </a:p>
          <a:p>
            <a:pPr eaLnBrk="1" hangingPunct="1"/>
            <a:r>
              <a:rPr lang="en-US" dirty="0">
                <a:cs typeface="ＭＳ Ｐゴシック" charset="0"/>
              </a:rPr>
              <a:t>Example of bulk ISM sample ~2 kg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cs typeface="ＭＳ Ｐゴシック" charset="0"/>
              </a:rPr>
              <a:t>Speaker Bullets</a:t>
            </a:r>
          </a:p>
          <a:p>
            <a:pPr eaLnBrk="1" hangingPunct="1">
              <a:buFont typeface="Wingdings" charset="0"/>
              <a:buChar char="§"/>
            </a:pPr>
            <a:r>
              <a:rPr lang="en-US" dirty="0">
                <a:cs typeface="ＭＳ Ｐゴシック" charset="0"/>
              </a:rPr>
              <a:t>Figure 5-1 from the technical regulatory document shown as an example only. The audience is not expected to read this flowchart (small font); provided only as an example to illustrate the multiple decisions that will need to be made and implemented. </a:t>
            </a:r>
          </a:p>
          <a:p>
            <a:pPr eaLnBrk="1" hangingPunct="1">
              <a:buFont typeface="Wingdings" charset="0"/>
              <a:buChar char="§"/>
            </a:pPr>
            <a:r>
              <a:rPr lang="en-US" dirty="0">
                <a:cs typeface="ＭＳ Ｐゴシック" charset="0"/>
              </a:rPr>
              <a:t>Multiple step process that all should be discussed/planned for during systematic planning</a:t>
            </a:r>
          </a:p>
          <a:p>
            <a:pPr eaLnBrk="1" hangingPunct="1">
              <a:buFont typeface="Wingdings" charset="0"/>
              <a:buChar char="§"/>
            </a:pPr>
            <a:r>
              <a:rPr lang="en-US" dirty="0">
                <a:cs typeface="ＭＳ Ｐゴシック" charset="0"/>
              </a:rPr>
              <a:t>Technical regulatory document will assist with these steps</a:t>
            </a:r>
          </a:p>
          <a:p>
            <a:pPr eaLnBrk="1" hangingPunct="1"/>
            <a:endParaRPr lang="en-US" dirty="0">
              <a:cs typeface="ＭＳ Ｐゴシック" charset="0"/>
            </a:endParaRPr>
          </a:p>
          <a:p>
            <a:pPr eaLnBrk="1" hangingPunct="1"/>
            <a:r>
              <a:rPr lang="en-US" b="1" dirty="0">
                <a:cs typeface="ＭＳ Ｐゴシック" charset="0"/>
              </a:rPr>
              <a:t>Supplemental Information</a:t>
            </a:r>
          </a:p>
          <a:p>
            <a:r>
              <a:rPr lang="en-US" dirty="0"/>
              <a:t>ITRC, ISM-1, Section 5.1, Figure 5-1</a:t>
            </a:r>
          </a:p>
        </p:txBody>
      </p:sp>
      <p:sp>
        <p:nvSpPr>
          <p:cNvPr id="37892" name="Slide Number Placeholder 3"/>
          <p:cNvSpPr>
            <a:spLocks noGrp="1"/>
          </p:cNvSpPr>
          <p:nvPr>
            <p:ph type="sldNum" sz="quarter" idx="5"/>
          </p:nvPr>
        </p:nvSpPr>
        <p:spPr/>
        <p:txBody>
          <a:bodyPr/>
          <a:lstStyle>
            <a:lvl1pPr defTabSz="911242" eaLnBrk="0" hangingPunct="0">
              <a:defRPr>
                <a:solidFill>
                  <a:schemeClr val="tx1"/>
                </a:solidFill>
                <a:latin typeface="Arial" charset="0"/>
                <a:ea typeface="ＭＳ Ｐゴシック" charset="0"/>
                <a:cs typeface="Arial" charset="0"/>
              </a:defRPr>
            </a:lvl1pPr>
            <a:lvl2pPr marL="722816" indent="-278006" defTabSz="911242" eaLnBrk="0" hangingPunct="0">
              <a:defRPr>
                <a:solidFill>
                  <a:schemeClr val="tx1"/>
                </a:solidFill>
                <a:latin typeface="Arial" charset="0"/>
                <a:ea typeface="Arial" charset="0"/>
                <a:cs typeface="Arial" charset="0"/>
              </a:defRPr>
            </a:lvl2pPr>
            <a:lvl3pPr marL="1112025" indent="-222405" defTabSz="911242" eaLnBrk="0" hangingPunct="0">
              <a:defRPr>
                <a:solidFill>
                  <a:schemeClr val="tx1"/>
                </a:solidFill>
                <a:latin typeface="Arial" charset="0"/>
                <a:ea typeface="Arial" charset="0"/>
                <a:cs typeface="Arial" charset="0"/>
              </a:defRPr>
            </a:lvl3pPr>
            <a:lvl4pPr marL="1556835" indent="-222405" defTabSz="911242" eaLnBrk="0" hangingPunct="0">
              <a:defRPr>
                <a:solidFill>
                  <a:schemeClr val="tx1"/>
                </a:solidFill>
                <a:latin typeface="Arial" charset="0"/>
                <a:ea typeface="Arial" charset="0"/>
                <a:cs typeface="Arial" charset="0"/>
              </a:defRPr>
            </a:lvl4pPr>
            <a:lvl5pPr marL="2001644" indent="-222405" defTabSz="911242" eaLnBrk="0" hangingPunct="0">
              <a:defRPr>
                <a:solidFill>
                  <a:schemeClr val="tx1"/>
                </a:solidFill>
                <a:latin typeface="Arial" charset="0"/>
                <a:ea typeface="Arial" charset="0"/>
                <a:cs typeface="Arial" charset="0"/>
              </a:defRPr>
            </a:lvl5pPr>
            <a:lvl6pPr marL="2446454" indent="-222405" defTabSz="911242" eaLnBrk="0" fontAlgn="base" hangingPunct="0">
              <a:spcBef>
                <a:spcPct val="0"/>
              </a:spcBef>
              <a:spcAft>
                <a:spcPct val="0"/>
              </a:spcAft>
              <a:defRPr>
                <a:solidFill>
                  <a:schemeClr val="tx1"/>
                </a:solidFill>
                <a:latin typeface="Arial" charset="0"/>
                <a:ea typeface="Arial" charset="0"/>
                <a:cs typeface="Arial" charset="0"/>
              </a:defRPr>
            </a:lvl6pPr>
            <a:lvl7pPr marL="2891264" indent="-222405" defTabSz="911242" eaLnBrk="0" fontAlgn="base" hangingPunct="0">
              <a:spcBef>
                <a:spcPct val="0"/>
              </a:spcBef>
              <a:spcAft>
                <a:spcPct val="0"/>
              </a:spcAft>
              <a:defRPr>
                <a:solidFill>
                  <a:schemeClr val="tx1"/>
                </a:solidFill>
                <a:latin typeface="Arial" charset="0"/>
                <a:ea typeface="Arial" charset="0"/>
                <a:cs typeface="Arial" charset="0"/>
              </a:defRPr>
            </a:lvl7pPr>
            <a:lvl8pPr marL="3336074" indent="-222405" defTabSz="911242" eaLnBrk="0" fontAlgn="base" hangingPunct="0">
              <a:spcBef>
                <a:spcPct val="0"/>
              </a:spcBef>
              <a:spcAft>
                <a:spcPct val="0"/>
              </a:spcAft>
              <a:defRPr>
                <a:solidFill>
                  <a:schemeClr val="tx1"/>
                </a:solidFill>
                <a:latin typeface="Arial" charset="0"/>
                <a:ea typeface="Arial" charset="0"/>
                <a:cs typeface="Arial" charset="0"/>
              </a:defRPr>
            </a:lvl8pPr>
            <a:lvl9pPr marL="3780884" indent="-222405" defTabSz="911242"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94E4E8E-4FAA-2843-B724-1373C457BA23}" type="slidenum">
              <a:rPr lang="en-US">
                <a:latin typeface="Tahoma" charset="0"/>
              </a:rPr>
              <a:pPr eaLnBrk="1" hangingPunct="1"/>
              <a:t>19</a:t>
            </a:fld>
            <a:endParaRPr lang="en-US">
              <a:latin typeface="Tahoma"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p:txBody>
          <a:bodyPr/>
          <a:lstStyle>
            <a:lvl1pPr defTabSz="911242" eaLnBrk="0" hangingPunct="0">
              <a:defRPr>
                <a:solidFill>
                  <a:schemeClr val="tx1"/>
                </a:solidFill>
                <a:latin typeface="Arial" charset="0"/>
                <a:ea typeface="ＭＳ Ｐゴシック" charset="0"/>
                <a:cs typeface="Arial" charset="0"/>
              </a:defRPr>
            </a:lvl1pPr>
            <a:lvl2pPr marL="722816" indent="-278006" defTabSz="911242" eaLnBrk="0" hangingPunct="0">
              <a:defRPr>
                <a:solidFill>
                  <a:schemeClr val="tx1"/>
                </a:solidFill>
                <a:latin typeface="Arial" charset="0"/>
                <a:ea typeface="Arial" charset="0"/>
                <a:cs typeface="Arial" charset="0"/>
              </a:defRPr>
            </a:lvl2pPr>
            <a:lvl3pPr marL="1112025" indent="-222405" defTabSz="911242" eaLnBrk="0" hangingPunct="0">
              <a:defRPr>
                <a:solidFill>
                  <a:schemeClr val="tx1"/>
                </a:solidFill>
                <a:latin typeface="Arial" charset="0"/>
                <a:ea typeface="Arial" charset="0"/>
                <a:cs typeface="Arial" charset="0"/>
              </a:defRPr>
            </a:lvl3pPr>
            <a:lvl4pPr marL="1556835" indent="-222405" defTabSz="911242" eaLnBrk="0" hangingPunct="0">
              <a:defRPr>
                <a:solidFill>
                  <a:schemeClr val="tx1"/>
                </a:solidFill>
                <a:latin typeface="Arial" charset="0"/>
                <a:ea typeface="Arial" charset="0"/>
                <a:cs typeface="Arial" charset="0"/>
              </a:defRPr>
            </a:lvl4pPr>
            <a:lvl5pPr marL="2001644" indent="-222405" defTabSz="911242" eaLnBrk="0" hangingPunct="0">
              <a:defRPr>
                <a:solidFill>
                  <a:schemeClr val="tx1"/>
                </a:solidFill>
                <a:latin typeface="Arial" charset="0"/>
                <a:ea typeface="Arial" charset="0"/>
                <a:cs typeface="Arial" charset="0"/>
              </a:defRPr>
            </a:lvl5pPr>
            <a:lvl6pPr marL="2446454" indent="-222405" defTabSz="911242" eaLnBrk="0" fontAlgn="base" hangingPunct="0">
              <a:spcBef>
                <a:spcPct val="0"/>
              </a:spcBef>
              <a:spcAft>
                <a:spcPct val="0"/>
              </a:spcAft>
              <a:defRPr>
                <a:solidFill>
                  <a:schemeClr val="tx1"/>
                </a:solidFill>
                <a:latin typeface="Arial" charset="0"/>
                <a:ea typeface="Arial" charset="0"/>
                <a:cs typeface="Arial" charset="0"/>
              </a:defRPr>
            </a:lvl6pPr>
            <a:lvl7pPr marL="2891264" indent="-222405" defTabSz="911242" eaLnBrk="0" fontAlgn="base" hangingPunct="0">
              <a:spcBef>
                <a:spcPct val="0"/>
              </a:spcBef>
              <a:spcAft>
                <a:spcPct val="0"/>
              </a:spcAft>
              <a:defRPr>
                <a:solidFill>
                  <a:schemeClr val="tx1"/>
                </a:solidFill>
                <a:latin typeface="Arial" charset="0"/>
                <a:ea typeface="Arial" charset="0"/>
                <a:cs typeface="Arial" charset="0"/>
              </a:defRPr>
            </a:lvl7pPr>
            <a:lvl8pPr marL="3336074" indent="-222405" defTabSz="911242" eaLnBrk="0" fontAlgn="base" hangingPunct="0">
              <a:spcBef>
                <a:spcPct val="0"/>
              </a:spcBef>
              <a:spcAft>
                <a:spcPct val="0"/>
              </a:spcAft>
              <a:defRPr>
                <a:solidFill>
                  <a:schemeClr val="tx1"/>
                </a:solidFill>
                <a:latin typeface="Arial" charset="0"/>
                <a:ea typeface="Arial" charset="0"/>
                <a:cs typeface="Arial" charset="0"/>
              </a:defRPr>
            </a:lvl8pPr>
            <a:lvl9pPr marL="3780884" indent="-222405" defTabSz="911242"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656F4C7-23C5-9542-9663-9DF1CF8F9425}" type="slidenum">
              <a:rPr lang="en-US">
                <a:latin typeface="Tahoma" charset="0"/>
                <a:cs typeface="ＭＳ Ｐゴシック" charset="0"/>
              </a:rPr>
              <a:pPr eaLnBrk="1" hangingPunct="1"/>
              <a:t>20</a:t>
            </a:fld>
            <a:endParaRPr lang="en-US">
              <a:latin typeface="Tahoma" charset="0"/>
              <a:cs typeface="ＭＳ Ｐゴシック"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cs typeface="ＭＳ Ｐゴシック" charset="0"/>
              </a:rPr>
              <a:t>Speaker Bullets</a:t>
            </a:r>
            <a:endParaRPr lang="en-US">
              <a:cs typeface="ＭＳ Ｐゴシック" charset="0"/>
            </a:endParaRPr>
          </a:p>
          <a:p>
            <a:pPr eaLnBrk="1" hangingPunct="1">
              <a:buFontTx/>
              <a:buChar char="•"/>
            </a:pPr>
            <a:r>
              <a:rPr lang="en-US">
                <a:cs typeface="ＭＳ Ｐゴシック" charset="0"/>
              </a:rPr>
              <a:t>DU(s) determined during systematic planning</a:t>
            </a:r>
          </a:p>
          <a:p>
            <a:pPr eaLnBrk="1" hangingPunct="1">
              <a:buFontTx/>
              <a:buChar char="•"/>
            </a:pPr>
            <a:r>
              <a:rPr lang="en-US">
                <a:cs typeface="ＭＳ Ｐゴシック" charset="0"/>
              </a:rPr>
              <a:t>Standard environmental site investigation procedures employed to delineate DU in the field</a:t>
            </a:r>
          </a:p>
          <a:p>
            <a:pPr eaLnBrk="1" hangingPunct="1">
              <a:buFontTx/>
              <a:buChar char="•"/>
            </a:pPr>
            <a:r>
              <a:rPr lang="en-US">
                <a:cs typeface="ＭＳ Ｐゴシック" charset="0"/>
              </a:rPr>
              <a:t>The photograph is from the Florida case study that was introduced as you recall during the ISM Day 1 training. Former golf course with arsenic as the contaminant of concern. The DU is a ¼ acre residential lot – assumed exposure area of potential future residential development.</a:t>
            </a:r>
          </a:p>
          <a:p>
            <a:pPr eaLnBrk="1" hangingPunct="1">
              <a:buFontTx/>
              <a:buChar char="•"/>
            </a:pPr>
            <a:r>
              <a:rPr lang="en-US">
                <a:cs typeface="ＭＳ Ｐゴシック" charset="0"/>
              </a:rPr>
              <a:t>Chapter 9, Section 9.3 and Appendix C, Section C.3 for </a:t>
            </a:r>
            <a:r>
              <a:rPr lang="en-US"/>
              <a:t>Former Golf Course Field Demonstration of ISM</a:t>
            </a:r>
            <a:endParaRPr lang="en-US">
              <a:cs typeface="ＭＳ Ｐゴシック" charset="0"/>
            </a:endParaRPr>
          </a:p>
          <a:p>
            <a:pPr eaLnBrk="1" hangingPunct="1"/>
            <a:endParaRPr lang="en-US" b="1">
              <a:cs typeface="ＭＳ Ｐゴシック" charset="0"/>
            </a:endParaRPr>
          </a:p>
          <a:p>
            <a:pPr eaLnBrk="1" hangingPunct="1"/>
            <a:r>
              <a:rPr lang="en-US" b="1">
                <a:cs typeface="ＭＳ Ｐゴシック" charset="0"/>
              </a:rPr>
              <a:t>Supplemental Information</a:t>
            </a:r>
          </a:p>
          <a:p>
            <a:pPr eaLnBrk="1" hangingPunct="1"/>
            <a:r>
              <a:rPr lang="en-US"/>
              <a:t>ITRC, ISM-1, Section 9.3 &amp; Appendix C, Section C.3</a:t>
            </a:r>
            <a:r>
              <a:rPr lang="en-US">
                <a:cs typeface="ＭＳ Ｐゴシック" charset="0"/>
              </a:rPr>
              <a:t>for </a:t>
            </a:r>
            <a:r>
              <a:rPr lang="en-US"/>
              <a:t>Former Golf Course Field Demonstration of ISM</a:t>
            </a:r>
            <a:endParaRPr lang="en-US">
              <a:cs typeface="ＭＳ Ｐゴシック" charset="0"/>
            </a:endParaRPr>
          </a:p>
          <a:p>
            <a:pPr eaLnBrk="1" hangingPunct="1"/>
            <a:endParaRPr lang="en-US">
              <a:solidFill>
                <a:srgbClr val="FF0000"/>
              </a:solidFill>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p:txBody>
          <a:bodyPr/>
          <a:lstStyle>
            <a:lvl1pPr defTabSz="911242" eaLnBrk="0" hangingPunct="0">
              <a:defRPr>
                <a:solidFill>
                  <a:schemeClr val="tx1"/>
                </a:solidFill>
                <a:latin typeface="Arial" charset="0"/>
                <a:ea typeface="ＭＳ Ｐゴシック" charset="0"/>
                <a:cs typeface="Arial" charset="0"/>
              </a:defRPr>
            </a:lvl1pPr>
            <a:lvl2pPr marL="722816" indent="-278006" defTabSz="911242" eaLnBrk="0" hangingPunct="0">
              <a:defRPr>
                <a:solidFill>
                  <a:schemeClr val="tx1"/>
                </a:solidFill>
                <a:latin typeface="Arial" charset="0"/>
                <a:ea typeface="Arial" charset="0"/>
                <a:cs typeface="Arial" charset="0"/>
              </a:defRPr>
            </a:lvl2pPr>
            <a:lvl3pPr marL="1112025" indent="-222405" defTabSz="911242" eaLnBrk="0" hangingPunct="0">
              <a:defRPr>
                <a:solidFill>
                  <a:schemeClr val="tx1"/>
                </a:solidFill>
                <a:latin typeface="Arial" charset="0"/>
                <a:ea typeface="Arial" charset="0"/>
                <a:cs typeface="Arial" charset="0"/>
              </a:defRPr>
            </a:lvl3pPr>
            <a:lvl4pPr marL="1556835" indent="-222405" defTabSz="911242" eaLnBrk="0" hangingPunct="0">
              <a:defRPr>
                <a:solidFill>
                  <a:schemeClr val="tx1"/>
                </a:solidFill>
                <a:latin typeface="Arial" charset="0"/>
                <a:ea typeface="Arial" charset="0"/>
                <a:cs typeface="Arial" charset="0"/>
              </a:defRPr>
            </a:lvl4pPr>
            <a:lvl5pPr marL="2001644" indent="-222405" defTabSz="911242" eaLnBrk="0" hangingPunct="0">
              <a:defRPr>
                <a:solidFill>
                  <a:schemeClr val="tx1"/>
                </a:solidFill>
                <a:latin typeface="Arial" charset="0"/>
                <a:ea typeface="Arial" charset="0"/>
                <a:cs typeface="Arial" charset="0"/>
              </a:defRPr>
            </a:lvl5pPr>
            <a:lvl6pPr marL="2446454" indent="-222405" defTabSz="911242" eaLnBrk="0" fontAlgn="base" hangingPunct="0">
              <a:spcBef>
                <a:spcPct val="0"/>
              </a:spcBef>
              <a:spcAft>
                <a:spcPct val="0"/>
              </a:spcAft>
              <a:defRPr>
                <a:solidFill>
                  <a:schemeClr val="tx1"/>
                </a:solidFill>
                <a:latin typeface="Arial" charset="0"/>
                <a:ea typeface="Arial" charset="0"/>
                <a:cs typeface="Arial" charset="0"/>
              </a:defRPr>
            </a:lvl6pPr>
            <a:lvl7pPr marL="2891264" indent="-222405" defTabSz="911242" eaLnBrk="0" fontAlgn="base" hangingPunct="0">
              <a:spcBef>
                <a:spcPct val="0"/>
              </a:spcBef>
              <a:spcAft>
                <a:spcPct val="0"/>
              </a:spcAft>
              <a:defRPr>
                <a:solidFill>
                  <a:schemeClr val="tx1"/>
                </a:solidFill>
                <a:latin typeface="Arial" charset="0"/>
                <a:ea typeface="Arial" charset="0"/>
                <a:cs typeface="Arial" charset="0"/>
              </a:defRPr>
            </a:lvl7pPr>
            <a:lvl8pPr marL="3336074" indent="-222405" defTabSz="911242" eaLnBrk="0" fontAlgn="base" hangingPunct="0">
              <a:spcBef>
                <a:spcPct val="0"/>
              </a:spcBef>
              <a:spcAft>
                <a:spcPct val="0"/>
              </a:spcAft>
              <a:defRPr>
                <a:solidFill>
                  <a:schemeClr val="tx1"/>
                </a:solidFill>
                <a:latin typeface="Arial" charset="0"/>
                <a:ea typeface="Arial" charset="0"/>
                <a:cs typeface="Arial" charset="0"/>
              </a:defRPr>
            </a:lvl8pPr>
            <a:lvl9pPr marL="3780884" indent="-222405" defTabSz="911242"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50E4033-F162-E74A-9E67-7E5240986D3D}" type="slidenum">
              <a:rPr lang="en-US">
                <a:latin typeface="Tahoma" charset="0"/>
                <a:cs typeface="ＭＳ Ｐゴシック" charset="0"/>
              </a:rPr>
              <a:pPr eaLnBrk="1" hangingPunct="1"/>
              <a:t>23</a:t>
            </a:fld>
            <a:endParaRPr lang="en-US">
              <a:latin typeface="Tahoma" charset="0"/>
              <a:cs typeface="ＭＳ Ｐゴシック"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cs typeface="ＭＳ Ｐゴシック" charset="0"/>
              </a:rPr>
              <a:t>Speaker Bullets</a:t>
            </a:r>
          </a:p>
          <a:p>
            <a:pPr eaLnBrk="1" hangingPunct="1">
              <a:buFontTx/>
              <a:buChar char="•"/>
            </a:pPr>
            <a:r>
              <a:rPr lang="en-US">
                <a:cs typeface="ＭＳ Ｐゴシック" charset="0"/>
              </a:rPr>
              <a:t>Sampling design, number of increments, increment locations are determined during systematic planning (Day 1 training)</a:t>
            </a:r>
          </a:p>
          <a:p>
            <a:pPr eaLnBrk="1" hangingPunct="1">
              <a:buFontTx/>
              <a:buChar char="•"/>
            </a:pPr>
            <a:r>
              <a:rPr lang="en-US">
                <a:cs typeface="ＭＳ Ｐゴシック" charset="0"/>
              </a:rPr>
              <a:t>Typically 30 or more increments per DU</a:t>
            </a:r>
          </a:p>
          <a:p>
            <a:pPr eaLnBrk="1" hangingPunct="1">
              <a:buFontTx/>
              <a:buChar char="•"/>
            </a:pPr>
            <a:r>
              <a:rPr lang="en-US">
                <a:cs typeface="ＭＳ Ｐゴシック" charset="0"/>
              </a:rPr>
              <a:t>Similar tools are utilized to identify increment locations; e.g. survey grid, GPS, sampling flags</a:t>
            </a:r>
          </a:p>
          <a:p>
            <a:pPr eaLnBrk="1" hangingPunct="1">
              <a:buFontTx/>
              <a:buChar char="•"/>
            </a:pPr>
            <a:r>
              <a:rPr lang="en-US">
                <a:cs typeface="ＭＳ Ｐゴシック" charset="0"/>
              </a:rPr>
              <a:t>Example of transformer pad and residential backyard DUs</a:t>
            </a:r>
          </a:p>
          <a:p>
            <a:pPr eaLnBrk="1" hangingPunct="1">
              <a:buFontTx/>
              <a:buChar char="•"/>
            </a:pPr>
            <a:r>
              <a:rPr lang="en-US">
                <a:cs typeface="ＭＳ Ｐゴシック" charset="0"/>
              </a:rPr>
              <a:t>Increment locations are flagged in these examples. May assist inexperienced ISM practitioners, more experienced ISM samplers it may not be necessary.</a:t>
            </a:r>
          </a:p>
          <a:p>
            <a:pPr eaLnBrk="1" hangingPunct="1"/>
            <a:endParaRPr lang="en-US" b="1">
              <a:cs typeface="ＭＳ Ｐゴシック" charset="0"/>
            </a:endParaRPr>
          </a:p>
          <a:p>
            <a:pPr eaLnBrk="1" hangingPunct="1"/>
            <a:r>
              <a:rPr lang="en-US" b="1">
                <a:cs typeface="ＭＳ Ｐゴシック" charset="0"/>
              </a:rPr>
              <a:t>Supplemental Information</a:t>
            </a:r>
          </a:p>
          <a:p>
            <a:r>
              <a:rPr lang="en-US"/>
              <a:t>ITRC, ISM-1, Section 5.3.1</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p:txBody>
          <a:bodyPr/>
          <a:lstStyle>
            <a:lvl1pPr defTabSz="911242" eaLnBrk="0" hangingPunct="0">
              <a:defRPr>
                <a:solidFill>
                  <a:schemeClr val="tx1"/>
                </a:solidFill>
                <a:latin typeface="Arial" charset="0"/>
                <a:ea typeface="ＭＳ Ｐゴシック" charset="0"/>
                <a:cs typeface="Arial" charset="0"/>
              </a:defRPr>
            </a:lvl1pPr>
            <a:lvl2pPr marL="722816" indent="-278006" defTabSz="911242" eaLnBrk="0" hangingPunct="0">
              <a:defRPr>
                <a:solidFill>
                  <a:schemeClr val="tx1"/>
                </a:solidFill>
                <a:latin typeface="Arial" charset="0"/>
                <a:ea typeface="Arial" charset="0"/>
                <a:cs typeface="Arial" charset="0"/>
              </a:defRPr>
            </a:lvl2pPr>
            <a:lvl3pPr marL="1112025" indent="-222405" defTabSz="911242" eaLnBrk="0" hangingPunct="0">
              <a:defRPr>
                <a:solidFill>
                  <a:schemeClr val="tx1"/>
                </a:solidFill>
                <a:latin typeface="Arial" charset="0"/>
                <a:ea typeface="Arial" charset="0"/>
                <a:cs typeface="Arial" charset="0"/>
              </a:defRPr>
            </a:lvl3pPr>
            <a:lvl4pPr marL="1556835" indent="-222405" defTabSz="911242" eaLnBrk="0" hangingPunct="0">
              <a:defRPr>
                <a:solidFill>
                  <a:schemeClr val="tx1"/>
                </a:solidFill>
                <a:latin typeface="Arial" charset="0"/>
                <a:ea typeface="Arial" charset="0"/>
                <a:cs typeface="Arial" charset="0"/>
              </a:defRPr>
            </a:lvl4pPr>
            <a:lvl5pPr marL="2001644" indent="-222405" defTabSz="911242" eaLnBrk="0" hangingPunct="0">
              <a:defRPr>
                <a:solidFill>
                  <a:schemeClr val="tx1"/>
                </a:solidFill>
                <a:latin typeface="Arial" charset="0"/>
                <a:ea typeface="Arial" charset="0"/>
                <a:cs typeface="Arial" charset="0"/>
              </a:defRPr>
            </a:lvl5pPr>
            <a:lvl6pPr marL="2446454" indent="-222405" defTabSz="911242" eaLnBrk="0" fontAlgn="base" hangingPunct="0">
              <a:spcBef>
                <a:spcPct val="0"/>
              </a:spcBef>
              <a:spcAft>
                <a:spcPct val="0"/>
              </a:spcAft>
              <a:defRPr>
                <a:solidFill>
                  <a:schemeClr val="tx1"/>
                </a:solidFill>
                <a:latin typeface="Arial" charset="0"/>
                <a:ea typeface="Arial" charset="0"/>
                <a:cs typeface="Arial" charset="0"/>
              </a:defRPr>
            </a:lvl6pPr>
            <a:lvl7pPr marL="2891264" indent="-222405" defTabSz="911242" eaLnBrk="0" fontAlgn="base" hangingPunct="0">
              <a:spcBef>
                <a:spcPct val="0"/>
              </a:spcBef>
              <a:spcAft>
                <a:spcPct val="0"/>
              </a:spcAft>
              <a:defRPr>
                <a:solidFill>
                  <a:schemeClr val="tx1"/>
                </a:solidFill>
                <a:latin typeface="Arial" charset="0"/>
                <a:ea typeface="Arial" charset="0"/>
                <a:cs typeface="Arial" charset="0"/>
              </a:defRPr>
            </a:lvl7pPr>
            <a:lvl8pPr marL="3336074" indent="-222405" defTabSz="911242" eaLnBrk="0" fontAlgn="base" hangingPunct="0">
              <a:spcBef>
                <a:spcPct val="0"/>
              </a:spcBef>
              <a:spcAft>
                <a:spcPct val="0"/>
              </a:spcAft>
              <a:defRPr>
                <a:solidFill>
                  <a:schemeClr val="tx1"/>
                </a:solidFill>
                <a:latin typeface="Arial" charset="0"/>
                <a:ea typeface="Arial" charset="0"/>
                <a:cs typeface="Arial" charset="0"/>
              </a:defRPr>
            </a:lvl8pPr>
            <a:lvl9pPr marL="3780884" indent="-222405" defTabSz="911242"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28400A1-37B1-FB48-828C-C62B5CF66A80}" type="slidenum">
              <a:rPr lang="en-US">
                <a:latin typeface="Tahoma" charset="0"/>
                <a:cs typeface="ＭＳ Ｐゴシック" charset="0"/>
              </a:rPr>
              <a:pPr eaLnBrk="1" hangingPunct="1"/>
              <a:t>25</a:t>
            </a:fld>
            <a:endParaRPr lang="en-US">
              <a:latin typeface="Tahoma" charset="0"/>
              <a:cs typeface="ＭＳ Ｐゴシック"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cs typeface="ＭＳ Ｐゴシック" charset="0"/>
              </a:rPr>
              <a:t>Speaker Bullets</a:t>
            </a:r>
          </a:p>
          <a:p>
            <a:pPr eaLnBrk="1" hangingPunct="1">
              <a:buFontTx/>
              <a:buChar char="•"/>
            </a:pPr>
            <a:r>
              <a:rPr lang="en-US">
                <a:cs typeface="ＭＳ Ｐゴシック" charset="0"/>
              </a:rPr>
              <a:t>Examples of commercially available tools. </a:t>
            </a:r>
          </a:p>
          <a:p>
            <a:pPr eaLnBrk="1" hangingPunct="1">
              <a:buFontTx/>
              <a:buChar char="•"/>
            </a:pPr>
            <a:r>
              <a:rPr lang="en-US">
                <a:cs typeface="ＭＳ Ｐゴシック" charset="0"/>
              </a:rPr>
              <a:t>Other tools, e.g. agricultural soil samplers, may also be applicable to ISM.</a:t>
            </a:r>
          </a:p>
          <a:p>
            <a:pPr eaLnBrk="1" hangingPunct="1">
              <a:buFontTx/>
              <a:buChar char="•"/>
            </a:pPr>
            <a:r>
              <a:rPr lang="en-US">
                <a:cs typeface="ＭＳ Ｐゴシック" charset="0"/>
              </a:rPr>
              <a:t>Top: EVC Incremental Sampler (kit); Bottom: JMC Backsaver Handle and Soil Tubes</a:t>
            </a:r>
          </a:p>
          <a:p>
            <a:pPr eaLnBrk="1" hangingPunct="1"/>
            <a:endParaRPr lang="en-US">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p:txBody>
          <a:bodyPr/>
          <a:lstStyle>
            <a:lvl1pPr defTabSz="911242" eaLnBrk="0" hangingPunct="0">
              <a:defRPr>
                <a:solidFill>
                  <a:schemeClr val="tx1"/>
                </a:solidFill>
                <a:latin typeface="Arial" charset="0"/>
                <a:ea typeface="ＭＳ Ｐゴシック" charset="0"/>
                <a:cs typeface="Arial" charset="0"/>
              </a:defRPr>
            </a:lvl1pPr>
            <a:lvl2pPr marL="722816" indent="-278006" defTabSz="911242" eaLnBrk="0" hangingPunct="0">
              <a:defRPr>
                <a:solidFill>
                  <a:schemeClr val="tx1"/>
                </a:solidFill>
                <a:latin typeface="Arial" charset="0"/>
                <a:ea typeface="Arial" charset="0"/>
                <a:cs typeface="Arial" charset="0"/>
              </a:defRPr>
            </a:lvl2pPr>
            <a:lvl3pPr marL="1112025" indent="-222405" defTabSz="911242" eaLnBrk="0" hangingPunct="0">
              <a:defRPr>
                <a:solidFill>
                  <a:schemeClr val="tx1"/>
                </a:solidFill>
                <a:latin typeface="Arial" charset="0"/>
                <a:ea typeface="Arial" charset="0"/>
                <a:cs typeface="Arial" charset="0"/>
              </a:defRPr>
            </a:lvl3pPr>
            <a:lvl4pPr marL="1556835" indent="-222405" defTabSz="911242" eaLnBrk="0" hangingPunct="0">
              <a:defRPr>
                <a:solidFill>
                  <a:schemeClr val="tx1"/>
                </a:solidFill>
                <a:latin typeface="Arial" charset="0"/>
                <a:ea typeface="Arial" charset="0"/>
                <a:cs typeface="Arial" charset="0"/>
              </a:defRPr>
            </a:lvl4pPr>
            <a:lvl5pPr marL="2001644" indent="-222405" defTabSz="911242" eaLnBrk="0" hangingPunct="0">
              <a:defRPr>
                <a:solidFill>
                  <a:schemeClr val="tx1"/>
                </a:solidFill>
                <a:latin typeface="Arial" charset="0"/>
                <a:ea typeface="Arial" charset="0"/>
                <a:cs typeface="Arial" charset="0"/>
              </a:defRPr>
            </a:lvl5pPr>
            <a:lvl6pPr marL="2446454" indent="-222405" defTabSz="911242" eaLnBrk="0" fontAlgn="base" hangingPunct="0">
              <a:spcBef>
                <a:spcPct val="0"/>
              </a:spcBef>
              <a:spcAft>
                <a:spcPct val="0"/>
              </a:spcAft>
              <a:defRPr>
                <a:solidFill>
                  <a:schemeClr val="tx1"/>
                </a:solidFill>
                <a:latin typeface="Arial" charset="0"/>
                <a:ea typeface="Arial" charset="0"/>
                <a:cs typeface="Arial" charset="0"/>
              </a:defRPr>
            </a:lvl6pPr>
            <a:lvl7pPr marL="2891264" indent="-222405" defTabSz="911242" eaLnBrk="0" fontAlgn="base" hangingPunct="0">
              <a:spcBef>
                <a:spcPct val="0"/>
              </a:spcBef>
              <a:spcAft>
                <a:spcPct val="0"/>
              </a:spcAft>
              <a:defRPr>
                <a:solidFill>
                  <a:schemeClr val="tx1"/>
                </a:solidFill>
                <a:latin typeface="Arial" charset="0"/>
                <a:ea typeface="Arial" charset="0"/>
                <a:cs typeface="Arial" charset="0"/>
              </a:defRPr>
            </a:lvl7pPr>
            <a:lvl8pPr marL="3336074" indent="-222405" defTabSz="911242" eaLnBrk="0" fontAlgn="base" hangingPunct="0">
              <a:spcBef>
                <a:spcPct val="0"/>
              </a:spcBef>
              <a:spcAft>
                <a:spcPct val="0"/>
              </a:spcAft>
              <a:defRPr>
                <a:solidFill>
                  <a:schemeClr val="tx1"/>
                </a:solidFill>
                <a:latin typeface="Arial" charset="0"/>
                <a:ea typeface="Arial" charset="0"/>
                <a:cs typeface="Arial" charset="0"/>
              </a:defRPr>
            </a:lvl8pPr>
            <a:lvl9pPr marL="3780884" indent="-222405" defTabSz="911242"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74B3933-CB5F-C043-95DF-0C58CDB9D05B}" type="slidenum">
              <a:rPr lang="en-US">
                <a:latin typeface="Tahoma" charset="0"/>
                <a:cs typeface="ＭＳ Ｐゴシック" charset="0"/>
              </a:rPr>
              <a:pPr eaLnBrk="1" hangingPunct="1"/>
              <a:t>26</a:t>
            </a:fld>
            <a:endParaRPr lang="en-US">
              <a:latin typeface="Tahoma" charset="0"/>
              <a:cs typeface="ＭＳ Ｐゴシック"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cs typeface="ＭＳ Ｐゴシック" charset="0"/>
              </a:rPr>
              <a:t>Speaker Bullets</a:t>
            </a:r>
          </a:p>
          <a:p>
            <a:pPr eaLnBrk="1" hangingPunct="1">
              <a:buFontTx/>
              <a:buChar char="•"/>
            </a:pPr>
            <a:r>
              <a:rPr lang="en-US" dirty="0" smtClean="0">
                <a:cs typeface="ＭＳ Ｐゴシック" charset="0"/>
              </a:rPr>
              <a:t>Florida Anclote Key Example – Every job needs at least one supervisor.</a:t>
            </a:r>
          </a:p>
          <a:p>
            <a:pPr eaLnBrk="1" hangingPunct="1">
              <a:buFontTx/>
              <a:buChar char="•"/>
            </a:pPr>
            <a:r>
              <a:rPr lang="en-US" dirty="0" smtClean="0">
                <a:cs typeface="ＭＳ Ｐゴシック" charset="0"/>
              </a:rPr>
              <a:t>Surface core increments collected in plastic 5 gallon bucket</a:t>
            </a:r>
          </a:p>
          <a:p>
            <a:pPr eaLnBrk="1" hangingPunct="1"/>
            <a:endParaRPr lang="en-US" b="1" dirty="0" smtClean="0">
              <a:cs typeface="ＭＳ Ｐゴシック" charset="0"/>
            </a:endParaRPr>
          </a:p>
          <a:p>
            <a:pPr eaLnBrk="1" hangingPunct="1"/>
            <a:endParaRPr lang="en-US" dirty="0">
              <a:solidFill>
                <a:srgbClr val="FF0000"/>
              </a:solidFill>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p:txBody>
          <a:bodyPr/>
          <a:lstStyle>
            <a:lvl1pPr defTabSz="911242" eaLnBrk="0" hangingPunct="0">
              <a:defRPr>
                <a:solidFill>
                  <a:schemeClr val="tx1"/>
                </a:solidFill>
                <a:latin typeface="Arial" charset="0"/>
                <a:ea typeface="ＭＳ Ｐゴシック" charset="0"/>
                <a:cs typeface="Arial" charset="0"/>
              </a:defRPr>
            </a:lvl1pPr>
            <a:lvl2pPr marL="722816" indent="-278006" defTabSz="911242" eaLnBrk="0" hangingPunct="0">
              <a:defRPr>
                <a:solidFill>
                  <a:schemeClr val="tx1"/>
                </a:solidFill>
                <a:latin typeface="Arial" charset="0"/>
                <a:ea typeface="Arial" charset="0"/>
                <a:cs typeface="Arial" charset="0"/>
              </a:defRPr>
            </a:lvl2pPr>
            <a:lvl3pPr marL="1112025" indent="-222405" defTabSz="911242" eaLnBrk="0" hangingPunct="0">
              <a:defRPr>
                <a:solidFill>
                  <a:schemeClr val="tx1"/>
                </a:solidFill>
                <a:latin typeface="Arial" charset="0"/>
                <a:ea typeface="Arial" charset="0"/>
                <a:cs typeface="Arial" charset="0"/>
              </a:defRPr>
            </a:lvl3pPr>
            <a:lvl4pPr marL="1556835" indent="-222405" defTabSz="911242" eaLnBrk="0" hangingPunct="0">
              <a:defRPr>
                <a:solidFill>
                  <a:schemeClr val="tx1"/>
                </a:solidFill>
                <a:latin typeface="Arial" charset="0"/>
                <a:ea typeface="Arial" charset="0"/>
                <a:cs typeface="Arial" charset="0"/>
              </a:defRPr>
            </a:lvl4pPr>
            <a:lvl5pPr marL="2001644" indent="-222405" defTabSz="911242" eaLnBrk="0" hangingPunct="0">
              <a:defRPr>
                <a:solidFill>
                  <a:schemeClr val="tx1"/>
                </a:solidFill>
                <a:latin typeface="Arial" charset="0"/>
                <a:ea typeface="Arial" charset="0"/>
                <a:cs typeface="Arial" charset="0"/>
              </a:defRPr>
            </a:lvl5pPr>
            <a:lvl6pPr marL="2446454" indent="-222405" defTabSz="911242" eaLnBrk="0" fontAlgn="base" hangingPunct="0">
              <a:spcBef>
                <a:spcPct val="0"/>
              </a:spcBef>
              <a:spcAft>
                <a:spcPct val="0"/>
              </a:spcAft>
              <a:defRPr>
                <a:solidFill>
                  <a:schemeClr val="tx1"/>
                </a:solidFill>
                <a:latin typeface="Arial" charset="0"/>
                <a:ea typeface="Arial" charset="0"/>
                <a:cs typeface="Arial" charset="0"/>
              </a:defRPr>
            </a:lvl6pPr>
            <a:lvl7pPr marL="2891264" indent="-222405" defTabSz="911242" eaLnBrk="0" fontAlgn="base" hangingPunct="0">
              <a:spcBef>
                <a:spcPct val="0"/>
              </a:spcBef>
              <a:spcAft>
                <a:spcPct val="0"/>
              </a:spcAft>
              <a:defRPr>
                <a:solidFill>
                  <a:schemeClr val="tx1"/>
                </a:solidFill>
                <a:latin typeface="Arial" charset="0"/>
                <a:ea typeface="Arial" charset="0"/>
                <a:cs typeface="Arial" charset="0"/>
              </a:defRPr>
            </a:lvl7pPr>
            <a:lvl8pPr marL="3336074" indent="-222405" defTabSz="911242" eaLnBrk="0" fontAlgn="base" hangingPunct="0">
              <a:spcBef>
                <a:spcPct val="0"/>
              </a:spcBef>
              <a:spcAft>
                <a:spcPct val="0"/>
              </a:spcAft>
              <a:defRPr>
                <a:solidFill>
                  <a:schemeClr val="tx1"/>
                </a:solidFill>
                <a:latin typeface="Arial" charset="0"/>
                <a:ea typeface="Arial" charset="0"/>
                <a:cs typeface="Arial" charset="0"/>
              </a:defRPr>
            </a:lvl8pPr>
            <a:lvl9pPr marL="3780884" indent="-222405" defTabSz="911242"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74B3933-CB5F-C043-95DF-0C58CDB9D05B}" type="slidenum">
              <a:rPr lang="en-US">
                <a:latin typeface="Tahoma" charset="0"/>
                <a:cs typeface="ＭＳ Ｐゴシック" charset="0"/>
              </a:rPr>
              <a:pPr eaLnBrk="1" hangingPunct="1"/>
              <a:t>27</a:t>
            </a:fld>
            <a:endParaRPr lang="en-US">
              <a:latin typeface="Tahoma" charset="0"/>
              <a:cs typeface="ＭＳ Ｐゴシック"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b="1" dirty="0">
              <a:cs typeface="ＭＳ Ｐゴシック" charset="0"/>
            </a:endParaRPr>
          </a:p>
          <a:p>
            <a:pPr eaLnBrk="1" hangingPunct="1"/>
            <a:endParaRPr lang="en-US" dirty="0">
              <a:solidFill>
                <a:srgbClr val="FF0000"/>
              </a:solidFill>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t>Speaker bullets</a:t>
            </a:r>
          </a:p>
          <a:p>
            <a:pPr>
              <a:buFontTx/>
              <a:buChar char="•"/>
            </a:pPr>
            <a:r>
              <a:rPr lang="en-US"/>
              <a:t>Project planning, include lab processing</a:t>
            </a:r>
          </a:p>
          <a:p>
            <a:pPr>
              <a:buFontTx/>
              <a:buChar char="•"/>
            </a:pPr>
            <a:endParaRPr lang="en-US"/>
          </a:p>
          <a:p>
            <a:r>
              <a:rPr lang="en-US" b="1"/>
              <a:t>Narrative</a:t>
            </a:r>
          </a:p>
          <a:p>
            <a:r>
              <a:rPr lang="en-US"/>
              <a:t>Include the lab processing options in the initial project planning discussions. Please don</a:t>
            </a:r>
            <a:r>
              <a:rPr lang="ja-JP" altLang="en-US"/>
              <a:t>’</a:t>
            </a:r>
            <a:r>
              <a:rPr lang="en-US"/>
              <a:t>t assume that just feeding the lab dirt samples will automatically produce good data.</a:t>
            </a:r>
          </a:p>
          <a:p>
            <a:endParaRPr lang="en-US"/>
          </a:p>
          <a:p>
            <a:r>
              <a:rPr lang="en-US" b="1"/>
              <a:t>Supplemental information</a:t>
            </a:r>
          </a:p>
          <a:p>
            <a:r>
              <a:rPr lang="en-US"/>
              <a:t>See Section 6.1.1</a:t>
            </a:r>
          </a:p>
        </p:txBody>
      </p:sp>
      <p:sp>
        <p:nvSpPr>
          <p:cNvPr id="47108" name="Slide Number Placeholder 3"/>
          <p:cNvSpPr>
            <a:spLocks noGrp="1"/>
          </p:cNvSpPr>
          <p:nvPr>
            <p:ph type="sldNum" sz="quarter" idx="5"/>
          </p:nvPr>
        </p:nvSpPr>
        <p:spPr/>
        <p:txBody>
          <a:bodyPr/>
          <a:lstStyle>
            <a:lvl1pPr defTabSz="912787" eaLnBrk="0" hangingPunct="0">
              <a:defRPr>
                <a:solidFill>
                  <a:schemeClr val="tx1"/>
                </a:solidFill>
                <a:latin typeface="Arial" charset="0"/>
                <a:ea typeface="ＭＳ Ｐゴシック" charset="0"/>
                <a:cs typeface="Arial" charset="0"/>
              </a:defRPr>
            </a:lvl1pPr>
            <a:lvl2pPr marL="722816" indent="-278006" defTabSz="912787" eaLnBrk="0" hangingPunct="0">
              <a:defRPr>
                <a:solidFill>
                  <a:schemeClr val="tx1"/>
                </a:solidFill>
                <a:latin typeface="Arial" charset="0"/>
                <a:ea typeface="Arial" charset="0"/>
                <a:cs typeface="Arial" charset="0"/>
              </a:defRPr>
            </a:lvl2pPr>
            <a:lvl3pPr marL="1112025" indent="-222405" defTabSz="912787" eaLnBrk="0" hangingPunct="0">
              <a:defRPr>
                <a:solidFill>
                  <a:schemeClr val="tx1"/>
                </a:solidFill>
                <a:latin typeface="Arial" charset="0"/>
                <a:ea typeface="Arial" charset="0"/>
                <a:cs typeface="Arial" charset="0"/>
              </a:defRPr>
            </a:lvl3pPr>
            <a:lvl4pPr marL="1556835" indent="-222405" defTabSz="912787" eaLnBrk="0" hangingPunct="0">
              <a:defRPr>
                <a:solidFill>
                  <a:schemeClr val="tx1"/>
                </a:solidFill>
                <a:latin typeface="Arial" charset="0"/>
                <a:ea typeface="Arial" charset="0"/>
                <a:cs typeface="Arial" charset="0"/>
              </a:defRPr>
            </a:lvl4pPr>
            <a:lvl5pPr marL="2001644" indent="-222405" defTabSz="912787" eaLnBrk="0" hangingPunct="0">
              <a:defRPr>
                <a:solidFill>
                  <a:schemeClr val="tx1"/>
                </a:solidFill>
                <a:latin typeface="Arial" charset="0"/>
                <a:ea typeface="Arial" charset="0"/>
                <a:cs typeface="Arial" charset="0"/>
              </a:defRPr>
            </a:lvl5pPr>
            <a:lvl6pPr marL="2446454" indent="-222405" defTabSz="912787" eaLnBrk="0" fontAlgn="base" hangingPunct="0">
              <a:spcBef>
                <a:spcPct val="0"/>
              </a:spcBef>
              <a:spcAft>
                <a:spcPct val="0"/>
              </a:spcAft>
              <a:defRPr>
                <a:solidFill>
                  <a:schemeClr val="tx1"/>
                </a:solidFill>
                <a:latin typeface="Arial" charset="0"/>
                <a:ea typeface="Arial" charset="0"/>
                <a:cs typeface="Arial" charset="0"/>
              </a:defRPr>
            </a:lvl6pPr>
            <a:lvl7pPr marL="2891264" indent="-222405" defTabSz="912787" eaLnBrk="0" fontAlgn="base" hangingPunct="0">
              <a:spcBef>
                <a:spcPct val="0"/>
              </a:spcBef>
              <a:spcAft>
                <a:spcPct val="0"/>
              </a:spcAft>
              <a:defRPr>
                <a:solidFill>
                  <a:schemeClr val="tx1"/>
                </a:solidFill>
                <a:latin typeface="Arial" charset="0"/>
                <a:ea typeface="Arial" charset="0"/>
                <a:cs typeface="Arial" charset="0"/>
              </a:defRPr>
            </a:lvl7pPr>
            <a:lvl8pPr marL="3336074" indent="-222405" defTabSz="912787" eaLnBrk="0" fontAlgn="base" hangingPunct="0">
              <a:spcBef>
                <a:spcPct val="0"/>
              </a:spcBef>
              <a:spcAft>
                <a:spcPct val="0"/>
              </a:spcAft>
              <a:defRPr>
                <a:solidFill>
                  <a:schemeClr val="tx1"/>
                </a:solidFill>
                <a:latin typeface="Arial" charset="0"/>
                <a:ea typeface="Arial" charset="0"/>
                <a:cs typeface="Arial" charset="0"/>
              </a:defRPr>
            </a:lvl8pPr>
            <a:lvl9pPr marL="3780884" indent="-222405" defTabSz="912787"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829701C-CE66-0641-A138-DB3BC3075BE2}" type="slidenum">
              <a:rPr lang="en-US">
                <a:latin typeface="Tahoma" charset="0"/>
              </a:rPr>
              <a:pPr eaLnBrk="1" hangingPunct="1"/>
              <a:t>29</a:t>
            </a:fld>
            <a:endParaRPr lang="en-US">
              <a:latin typeface="Tahoma"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t>Speaker bullets</a:t>
            </a:r>
          </a:p>
          <a:p>
            <a:pPr>
              <a:buFontTx/>
              <a:buChar char="•"/>
            </a:pPr>
            <a:r>
              <a:rPr lang="en-US"/>
              <a:t>Certification options from these </a:t>
            </a:r>
          </a:p>
          <a:p>
            <a:pPr>
              <a:buFontTx/>
              <a:buChar char="•"/>
            </a:pPr>
            <a:r>
              <a:rPr lang="en-US"/>
              <a:t>NELAP</a:t>
            </a:r>
          </a:p>
          <a:p>
            <a:pPr>
              <a:buFontTx/>
              <a:buChar char="•"/>
            </a:pPr>
            <a:r>
              <a:rPr lang="en-US"/>
              <a:t>State</a:t>
            </a:r>
          </a:p>
          <a:p>
            <a:pPr>
              <a:buFontTx/>
              <a:buChar char="•"/>
            </a:pPr>
            <a:r>
              <a:rPr lang="en-US"/>
              <a:t>Agency (e.g. DoD)</a:t>
            </a:r>
          </a:p>
          <a:p>
            <a:r>
              <a:rPr lang="en-US"/>
              <a:t> </a:t>
            </a:r>
          </a:p>
          <a:p>
            <a:r>
              <a:rPr lang="en-US" b="1"/>
              <a:t>Narrative</a:t>
            </a:r>
          </a:p>
          <a:p>
            <a:r>
              <a:rPr lang="en-US"/>
              <a:t>Lab certification is available through the usual avenues; the National Environmental Laboratory Accreditation Program run by the NELAC Institute, non-NELAP states and agency specific accreditation such as the DoD Environmental Laboratory Approval Program.</a:t>
            </a:r>
          </a:p>
          <a:p>
            <a:r>
              <a:rPr lang="en-US"/>
              <a:t>.</a:t>
            </a:r>
          </a:p>
          <a:p>
            <a:r>
              <a:rPr lang="en-US"/>
              <a:t> </a:t>
            </a:r>
          </a:p>
          <a:p>
            <a:r>
              <a:rPr lang="en-US" b="1"/>
              <a:t>Supplemental information</a:t>
            </a:r>
          </a:p>
          <a:p>
            <a:r>
              <a:rPr lang="en-US"/>
              <a:t>See Section 6.4.1</a:t>
            </a:r>
          </a:p>
        </p:txBody>
      </p:sp>
      <p:sp>
        <p:nvSpPr>
          <p:cNvPr id="70660" name="Slide Number Placeholder 3"/>
          <p:cNvSpPr>
            <a:spLocks noGrp="1"/>
          </p:cNvSpPr>
          <p:nvPr>
            <p:ph type="sldNum" sz="quarter" idx="5"/>
          </p:nvPr>
        </p:nvSpPr>
        <p:spPr/>
        <p:txBody>
          <a:bodyPr/>
          <a:lstStyle>
            <a:lvl1pPr defTabSz="912787" eaLnBrk="0" hangingPunct="0">
              <a:defRPr>
                <a:solidFill>
                  <a:schemeClr val="tx1"/>
                </a:solidFill>
                <a:latin typeface="Arial" charset="0"/>
                <a:ea typeface="ＭＳ Ｐゴシック" charset="0"/>
                <a:cs typeface="Arial" charset="0"/>
              </a:defRPr>
            </a:lvl1pPr>
            <a:lvl2pPr marL="722816" indent="-278006" defTabSz="912787" eaLnBrk="0" hangingPunct="0">
              <a:defRPr>
                <a:solidFill>
                  <a:schemeClr val="tx1"/>
                </a:solidFill>
                <a:latin typeface="Arial" charset="0"/>
                <a:ea typeface="Arial" charset="0"/>
                <a:cs typeface="Arial" charset="0"/>
              </a:defRPr>
            </a:lvl2pPr>
            <a:lvl3pPr marL="1112025" indent="-222405" defTabSz="912787" eaLnBrk="0" hangingPunct="0">
              <a:defRPr>
                <a:solidFill>
                  <a:schemeClr val="tx1"/>
                </a:solidFill>
                <a:latin typeface="Arial" charset="0"/>
                <a:ea typeface="Arial" charset="0"/>
                <a:cs typeface="Arial" charset="0"/>
              </a:defRPr>
            </a:lvl3pPr>
            <a:lvl4pPr marL="1556835" indent="-222405" defTabSz="912787" eaLnBrk="0" hangingPunct="0">
              <a:defRPr>
                <a:solidFill>
                  <a:schemeClr val="tx1"/>
                </a:solidFill>
                <a:latin typeface="Arial" charset="0"/>
                <a:ea typeface="Arial" charset="0"/>
                <a:cs typeface="Arial" charset="0"/>
              </a:defRPr>
            </a:lvl4pPr>
            <a:lvl5pPr marL="2001644" indent="-222405" defTabSz="912787" eaLnBrk="0" hangingPunct="0">
              <a:defRPr>
                <a:solidFill>
                  <a:schemeClr val="tx1"/>
                </a:solidFill>
                <a:latin typeface="Arial" charset="0"/>
                <a:ea typeface="Arial" charset="0"/>
                <a:cs typeface="Arial" charset="0"/>
              </a:defRPr>
            </a:lvl5pPr>
            <a:lvl6pPr marL="2446454" indent="-222405" defTabSz="912787" eaLnBrk="0" fontAlgn="base" hangingPunct="0">
              <a:spcBef>
                <a:spcPct val="0"/>
              </a:spcBef>
              <a:spcAft>
                <a:spcPct val="0"/>
              </a:spcAft>
              <a:defRPr>
                <a:solidFill>
                  <a:schemeClr val="tx1"/>
                </a:solidFill>
                <a:latin typeface="Arial" charset="0"/>
                <a:ea typeface="Arial" charset="0"/>
                <a:cs typeface="Arial" charset="0"/>
              </a:defRPr>
            </a:lvl6pPr>
            <a:lvl7pPr marL="2891264" indent="-222405" defTabSz="912787" eaLnBrk="0" fontAlgn="base" hangingPunct="0">
              <a:spcBef>
                <a:spcPct val="0"/>
              </a:spcBef>
              <a:spcAft>
                <a:spcPct val="0"/>
              </a:spcAft>
              <a:defRPr>
                <a:solidFill>
                  <a:schemeClr val="tx1"/>
                </a:solidFill>
                <a:latin typeface="Arial" charset="0"/>
                <a:ea typeface="Arial" charset="0"/>
                <a:cs typeface="Arial" charset="0"/>
              </a:defRPr>
            </a:lvl7pPr>
            <a:lvl8pPr marL="3336074" indent="-222405" defTabSz="912787" eaLnBrk="0" fontAlgn="base" hangingPunct="0">
              <a:spcBef>
                <a:spcPct val="0"/>
              </a:spcBef>
              <a:spcAft>
                <a:spcPct val="0"/>
              </a:spcAft>
              <a:defRPr>
                <a:solidFill>
                  <a:schemeClr val="tx1"/>
                </a:solidFill>
                <a:latin typeface="Arial" charset="0"/>
                <a:ea typeface="Arial" charset="0"/>
                <a:cs typeface="Arial" charset="0"/>
              </a:defRPr>
            </a:lvl8pPr>
            <a:lvl9pPr marL="3780884" indent="-222405" defTabSz="912787"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F356381-9D7C-7A43-B14D-0D27905644D1}" type="slidenum">
              <a:rPr lang="en-US">
                <a:latin typeface="Tahoma" charset="0"/>
              </a:rPr>
              <a:pPr eaLnBrk="1" hangingPunct="1"/>
              <a:t>30</a:t>
            </a:fld>
            <a:endParaRPr lang="en-US">
              <a:latin typeface="Tahoma"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We were </a:t>
            </a:r>
            <a:r>
              <a:rPr lang="en-US" dirty="0"/>
              <a:t>asked to investigate </a:t>
            </a:r>
            <a:r>
              <a:rPr lang="en-US" dirty="0" smtClean="0"/>
              <a:t>this site  because during a risk evaluation we made comments to the district that the assessment needed to go into the area of Park Ranger’s  yard since contamination was shown to extend there</a:t>
            </a:r>
            <a:endParaRPr lang="en-US" dirty="0"/>
          </a:p>
          <a:p>
            <a:endParaRPr lang="en-US" dirty="0"/>
          </a:p>
          <a:p>
            <a:r>
              <a:rPr lang="en-US" dirty="0" smtClean="0"/>
              <a:t>During the development of our ISM Guidance I learned of the importance of planning so the  Site Investigation  project leader the UF and myself teleconferenced and </a:t>
            </a:r>
            <a:r>
              <a:rPr lang="en-US" dirty="0"/>
              <a:t>start by stepping through the systematic planning process to develop a CSM, </a:t>
            </a:r>
            <a:r>
              <a:rPr lang="en-US" dirty="0" err="1"/>
              <a:t>crystalize</a:t>
            </a:r>
            <a:r>
              <a:rPr lang="en-US" dirty="0"/>
              <a:t> our thinking about what the study question is, set up our decision units, and decision criteria and so forth </a:t>
            </a:r>
            <a:r>
              <a:rPr lang="en-US" dirty="0" smtClean="0"/>
              <a:t>.</a:t>
            </a:r>
            <a:endParaRPr lang="en-US" dirty="0"/>
          </a:p>
          <a:p>
            <a:endParaRPr lang="en-US" dirty="0"/>
          </a:p>
          <a:p>
            <a:r>
              <a:rPr lang="en-US" dirty="0"/>
              <a:t>But regardless of whether we are investigating this as a </a:t>
            </a:r>
            <a:r>
              <a:rPr lang="ja-JP" altLang="en-US"/>
              <a:t>“</a:t>
            </a:r>
            <a:r>
              <a:rPr lang="en-US" dirty="0"/>
              <a:t>recognized environmental concern</a:t>
            </a:r>
            <a:r>
              <a:rPr lang="ja-JP" altLang="en-US"/>
              <a:t>”</a:t>
            </a:r>
            <a:r>
              <a:rPr lang="en-US" dirty="0"/>
              <a:t> in the vernacular of Phase I ESA,  or a potential </a:t>
            </a:r>
            <a:r>
              <a:rPr lang="ja-JP" altLang="en-US"/>
              <a:t>“</a:t>
            </a:r>
            <a:r>
              <a:rPr lang="en-US" dirty="0"/>
              <a:t>source area</a:t>
            </a:r>
            <a:r>
              <a:rPr lang="ja-JP" altLang="en-US"/>
              <a:t>”</a:t>
            </a:r>
            <a:r>
              <a:rPr lang="en-US" dirty="0"/>
              <a:t> under CERCLA, or even doing an exposure assessment to see if the site poses a risk to someone living next door, we</a:t>
            </a:r>
            <a:r>
              <a:rPr lang="ja-JP" altLang="en-US"/>
              <a:t>’</a:t>
            </a:r>
            <a:r>
              <a:rPr lang="en-US" dirty="0"/>
              <a:t>re going to want accurate, reproducible data so that we can make a defensible environmental decision.  If the sampling goal involves estimating mean concentrations in soil, we believe ISM can be one of the best tools available for accomplishing this.</a:t>
            </a:r>
          </a:p>
          <a:p>
            <a:endParaRPr lang="en-US" dirty="0"/>
          </a:p>
          <a:p>
            <a:endParaRPr lang="en-US" dirty="0"/>
          </a:p>
          <a:p>
            <a:endParaRPr lang="en-US" dirty="0"/>
          </a:p>
          <a:p>
            <a:endParaRPr lang="en-US" dirty="0">
              <a:solidFill>
                <a:srgbClr val="333399"/>
              </a:solidFill>
            </a:endParaRPr>
          </a:p>
        </p:txBody>
      </p:sp>
      <p:sp>
        <p:nvSpPr>
          <p:cNvPr id="4" name="Slide Number Placeholder 3"/>
          <p:cNvSpPr>
            <a:spLocks noGrp="1"/>
          </p:cNvSpPr>
          <p:nvPr>
            <p:ph type="sldNum" sz="quarter" idx="5"/>
          </p:nvPr>
        </p:nvSpPr>
        <p:spPr/>
        <p:txBody>
          <a:bodyPr/>
          <a:lstStyle>
            <a:lvl1pPr defTabSz="912787" eaLnBrk="0" hangingPunct="0">
              <a:defRPr>
                <a:solidFill>
                  <a:schemeClr val="tx1"/>
                </a:solidFill>
                <a:latin typeface="Arial" charset="0"/>
                <a:ea typeface="ＭＳ Ｐゴシック" charset="0"/>
                <a:cs typeface="Arial" charset="0"/>
              </a:defRPr>
            </a:lvl1pPr>
            <a:lvl2pPr marL="722816" indent="-278006" defTabSz="912787" eaLnBrk="0" hangingPunct="0">
              <a:defRPr>
                <a:solidFill>
                  <a:schemeClr val="tx1"/>
                </a:solidFill>
                <a:latin typeface="Arial" charset="0"/>
                <a:ea typeface="Arial" charset="0"/>
                <a:cs typeface="Arial" charset="0"/>
              </a:defRPr>
            </a:lvl2pPr>
            <a:lvl3pPr marL="1112025" indent="-222405" defTabSz="912787" eaLnBrk="0" hangingPunct="0">
              <a:defRPr>
                <a:solidFill>
                  <a:schemeClr val="tx1"/>
                </a:solidFill>
                <a:latin typeface="Arial" charset="0"/>
                <a:ea typeface="Arial" charset="0"/>
                <a:cs typeface="Arial" charset="0"/>
              </a:defRPr>
            </a:lvl3pPr>
            <a:lvl4pPr marL="1556835" indent="-222405" defTabSz="912787" eaLnBrk="0" hangingPunct="0">
              <a:defRPr>
                <a:solidFill>
                  <a:schemeClr val="tx1"/>
                </a:solidFill>
                <a:latin typeface="Arial" charset="0"/>
                <a:ea typeface="Arial" charset="0"/>
                <a:cs typeface="Arial" charset="0"/>
              </a:defRPr>
            </a:lvl4pPr>
            <a:lvl5pPr marL="2001644" indent="-222405" defTabSz="912787" eaLnBrk="0" hangingPunct="0">
              <a:defRPr>
                <a:solidFill>
                  <a:schemeClr val="tx1"/>
                </a:solidFill>
                <a:latin typeface="Arial" charset="0"/>
                <a:ea typeface="Arial" charset="0"/>
                <a:cs typeface="Arial" charset="0"/>
              </a:defRPr>
            </a:lvl5pPr>
            <a:lvl6pPr marL="2446454" indent="-222405" defTabSz="912787" eaLnBrk="0" fontAlgn="base" hangingPunct="0">
              <a:spcBef>
                <a:spcPct val="0"/>
              </a:spcBef>
              <a:spcAft>
                <a:spcPct val="0"/>
              </a:spcAft>
              <a:defRPr>
                <a:solidFill>
                  <a:schemeClr val="tx1"/>
                </a:solidFill>
                <a:latin typeface="Arial" charset="0"/>
                <a:ea typeface="Arial" charset="0"/>
                <a:cs typeface="Arial" charset="0"/>
              </a:defRPr>
            </a:lvl6pPr>
            <a:lvl7pPr marL="2891264" indent="-222405" defTabSz="912787" eaLnBrk="0" fontAlgn="base" hangingPunct="0">
              <a:spcBef>
                <a:spcPct val="0"/>
              </a:spcBef>
              <a:spcAft>
                <a:spcPct val="0"/>
              </a:spcAft>
              <a:defRPr>
                <a:solidFill>
                  <a:schemeClr val="tx1"/>
                </a:solidFill>
                <a:latin typeface="Arial" charset="0"/>
                <a:ea typeface="Arial" charset="0"/>
                <a:cs typeface="Arial" charset="0"/>
              </a:defRPr>
            </a:lvl7pPr>
            <a:lvl8pPr marL="3336074" indent="-222405" defTabSz="912787" eaLnBrk="0" fontAlgn="base" hangingPunct="0">
              <a:spcBef>
                <a:spcPct val="0"/>
              </a:spcBef>
              <a:spcAft>
                <a:spcPct val="0"/>
              </a:spcAft>
              <a:defRPr>
                <a:solidFill>
                  <a:schemeClr val="tx1"/>
                </a:solidFill>
                <a:latin typeface="Arial" charset="0"/>
                <a:ea typeface="Arial" charset="0"/>
                <a:cs typeface="Arial" charset="0"/>
              </a:defRPr>
            </a:lvl8pPr>
            <a:lvl9pPr marL="3780884" indent="-222405" defTabSz="912787"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66622E7-8FCB-B54E-A45B-BE1EC9E23659}" type="slidenum">
              <a:rPr lang="en-US">
                <a:latin typeface="Tahoma" charset="0"/>
              </a:rPr>
              <a:pPr eaLnBrk="1" hangingPunct="1"/>
              <a:t>2</a:t>
            </a:fld>
            <a:endParaRPr lang="en-US">
              <a:latin typeface="Tahoma"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t>Speaker bullets</a:t>
            </a:r>
          </a:p>
          <a:p>
            <a:pPr>
              <a:buFontTx/>
              <a:buChar char="•"/>
            </a:pPr>
            <a:r>
              <a:rPr lang="en-US" dirty="0"/>
              <a:t>Air dry</a:t>
            </a:r>
          </a:p>
          <a:p>
            <a:pPr>
              <a:buFontTx/>
              <a:buChar char="•"/>
            </a:pPr>
            <a:r>
              <a:rPr lang="en-US" dirty="0"/>
              <a:t>Ventilation</a:t>
            </a:r>
          </a:p>
          <a:p>
            <a:pPr>
              <a:buFontTx/>
              <a:buChar char="•"/>
            </a:pPr>
            <a:r>
              <a:rPr lang="en-US" dirty="0"/>
              <a:t>Low boiling – volatilization losses</a:t>
            </a:r>
          </a:p>
          <a:p>
            <a:pPr>
              <a:buFontTx/>
              <a:buChar char="•"/>
            </a:pPr>
            <a:r>
              <a:rPr lang="en-US" dirty="0"/>
              <a:t>Binding to particles</a:t>
            </a:r>
          </a:p>
          <a:p>
            <a:pPr>
              <a:buFontTx/>
              <a:buChar char="•"/>
            </a:pPr>
            <a:r>
              <a:rPr lang="en-US" dirty="0"/>
              <a:t>Loss risk table</a:t>
            </a:r>
          </a:p>
          <a:p>
            <a:pPr>
              <a:buFontTx/>
              <a:buChar char="•"/>
            </a:pPr>
            <a:r>
              <a:rPr lang="en-US" b="1" u="sng" dirty="0"/>
              <a:t>Other conditioning options available when air drying not appropriate</a:t>
            </a:r>
          </a:p>
          <a:p>
            <a:endParaRPr lang="en-US" dirty="0"/>
          </a:p>
          <a:p>
            <a:r>
              <a:rPr lang="en-US" b="1" dirty="0"/>
              <a:t>Narrative</a:t>
            </a:r>
          </a:p>
          <a:p>
            <a:r>
              <a:rPr lang="en-US" dirty="0"/>
              <a:t>The most common sample conditioning step is air drying, usually at room temperature in a ventilation hood. The goal is to produce dry crushable dirt clods that work well with the mechanical processes that can follow. Air drying can produce low recovery of </a:t>
            </a:r>
            <a:r>
              <a:rPr lang="en-US" dirty="0" err="1"/>
              <a:t>analytes</a:t>
            </a:r>
            <a:r>
              <a:rPr lang="en-US" dirty="0"/>
              <a:t> with lower boiling points that are not strongly bound to the soil particles. The guidance has a loss risk table that summarizes the relative risk of loosing various </a:t>
            </a:r>
            <a:r>
              <a:rPr lang="en-US" dirty="0" err="1"/>
              <a:t>semivolatile</a:t>
            </a:r>
            <a:r>
              <a:rPr lang="en-US" dirty="0"/>
              <a:t> organics and energetics during air drying. For example, the risk of loosing naphthalene is large, </a:t>
            </a:r>
            <a:r>
              <a:rPr lang="en-US" dirty="0" err="1"/>
              <a:t>acenaphthene</a:t>
            </a:r>
            <a:r>
              <a:rPr lang="en-US" dirty="0"/>
              <a:t> is moderate and </a:t>
            </a:r>
            <a:r>
              <a:rPr lang="en-US" dirty="0" err="1"/>
              <a:t>benzo</a:t>
            </a:r>
            <a:r>
              <a:rPr lang="en-US" dirty="0"/>
              <a:t>[a]</a:t>
            </a:r>
            <a:r>
              <a:rPr lang="en-US" dirty="0" err="1"/>
              <a:t>pyrene</a:t>
            </a:r>
            <a:r>
              <a:rPr lang="en-US" dirty="0"/>
              <a:t> is small. Diesel and mercury have a wide variety of components or species with a range of volatilities. If lower boiling </a:t>
            </a:r>
            <a:r>
              <a:rPr lang="en-US" dirty="0" err="1"/>
              <a:t>analytes</a:t>
            </a:r>
            <a:r>
              <a:rPr lang="en-US" dirty="0"/>
              <a:t> are of primary interest, it might be necessary to avoid air drying.</a:t>
            </a:r>
            <a:endParaRPr lang="en-US" i="1" dirty="0"/>
          </a:p>
          <a:p>
            <a:endParaRPr lang="en-US" dirty="0"/>
          </a:p>
          <a:p>
            <a:r>
              <a:rPr lang="en-US" dirty="0"/>
              <a:t>When working with surface soils that have been exposed to air for many months or years after the potential contaminant release, the likelihood of volatilizing additional contaminants is small.</a:t>
            </a:r>
          </a:p>
          <a:p>
            <a:endParaRPr lang="en-US" dirty="0"/>
          </a:p>
          <a:p>
            <a:r>
              <a:rPr lang="en-US" b="1" dirty="0"/>
              <a:t>Supplemental information</a:t>
            </a:r>
            <a:endParaRPr lang="en-US" dirty="0"/>
          </a:p>
          <a:p>
            <a:r>
              <a:rPr lang="en-US" dirty="0"/>
              <a:t>See Section 6.2.2.3</a:t>
            </a:r>
          </a:p>
        </p:txBody>
      </p:sp>
      <p:sp>
        <p:nvSpPr>
          <p:cNvPr id="52228" name="Slide Number Placeholder 3"/>
          <p:cNvSpPr>
            <a:spLocks noGrp="1"/>
          </p:cNvSpPr>
          <p:nvPr>
            <p:ph type="sldNum" sz="quarter" idx="5"/>
          </p:nvPr>
        </p:nvSpPr>
        <p:spPr/>
        <p:txBody>
          <a:bodyPr/>
          <a:lstStyle>
            <a:lvl1pPr defTabSz="912787" eaLnBrk="0" hangingPunct="0">
              <a:defRPr>
                <a:solidFill>
                  <a:schemeClr val="tx1"/>
                </a:solidFill>
                <a:latin typeface="Arial" charset="0"/>
                <a:ea typeface="ＭＳ Ｐゴシック" charset="0"/>
                <a:cs typeface="Arial" charset="0"/>
              </a:defRPr>
            </a:lvl1pPr>
            <a:lvl2pPr marL="722816" indent="-278006" defTabSz="912787" eaLnBrk="0" hangingPunct="0">
              <a:defRPr>
                <a:solidFill>
                  <a:schemeClr val="tx1"/>
                </a:solidFill>
                <a:latin typeface="Arial" charset="0"/>
                <a:ea typeface="Arial" charset="0"/>
                <a:cs typeface="Arial" charset="0"/>
              </a:defRPr>
            </a:lvl2pPr>
            <a:lvl3pPr marL="1112025" indent="-222405" defTabSz="912787" eaLnBrk="0" hangingPunct="0">
              <a:defRPr>
                <a:solidFill>
                  <a:schemeClr val="tx1"/>
                </a:solidFill>
                <a:latin typeface="Arial" charset="0"/>
                <a:ea typeface="Arial" charset="0"/>
                <a:cs typeface="Arial" charset="0"/>
              </a:defRPr>
            </a:lvl3pPr>
            <a:lvl4pPr marL="1556835" indent="-222405" defTabSz="912787" eaLnBrk="0" hangingPunct="0">
              <a:defRPr>
                <a:solidFill>
                  <a:schemeClr val="tx1"/>
                </a:solidFill>
                <a:latin typeface="Arial" charset="0"/>
                <a:ea typeface="Arial" charset="0"/>
                <a:cs typeface="Arial" charset="0"/>
              </a:defRPr>
            </a:lvl4pPr>
            <a:lvl5pPr marL="2001644" indent="-222405" defTabSz="912787" eaLnBrk="0" hangingPunct="0">
              <a:defRPr>
                <a:solidFill>
                  <a:schemeClr val="tx1"/>
                </a:solidFill>
                <a:latin typeface="Arial" charset="0"/>
                <a:ea typeface="Arial" charset="0"/>
                <a:cs typeface="Arial" charset="0"/>
              </a:defRPr>
            </a:lvl5pPr>
            <a:lvl6pPr marL="2446454" indent="-222405" defTabSz="912787" eaLnBrk="0" fontAlgn="base" hangingPunct="0">
              <a:spcBef>
                <a:spcPct val="0"/>
              </a:spcBef>
              <a:spcAft>
                <a:spcPct val="0"/>
              </a:spcAft>
              <a:defRPr>
                <a:solidFill>
                  <a:schemeClr val="tx1"/>
                </a:solidFill>
                <a:latin typeface="Arial" charset="0"/>
                <a:ea typeface="Arial" charset="0"/>
                <a:cs typeface="Arial" charset="0"/>
              </a:defRPr>
            </a:lvl6pPr>
            <a:lvl7pPr marL="2891264" indent="-222405" defTabSz="912787" eaLnBrk="0" fontAlgn="base" hangingPunct="0">
              <a:spcBef>
                <a:spcPct val="0"/>
              </a:spcBef>
              <a:spcAft>
                <a:spcPct val="0"/>
              </a:spcAft>
              <a:defRPr>
                <a:solidFill>
                  <a:schemeClr val="tx1"/>
                </a:solidFill>
                <a:latin typeface="Arial" charset="0"/>
                <a:ea typeface="Arial" charset="0"/>
                <a:cs typeface="Arial" charset="0"/>
              </a:defRPr>
            </a:lvl7pPr>
            <a:lvl8pPr marL="3336074" indent="-222405" defTabSz="912787" eaLnBrk="0" fontAlgn="base" hangingPunct="0">
              <a:spcBef>
                <a:spcPct val="0"/>
              </a:spcBef>
              <a:spcAft>
                <a:spcPct val="0"/>
              </a:spcAft>
              <a:defRPr>
                <a:solidFill>
                  <a:schemeClr val="tx1"/>
                </a:solidFill>
                <a:latin typeface="Arial" charset="0"/>
                <a:ea typeface="Arial" charset="0"/>
                <a:cs typeface="Arial" charset="0"/>
              </a:defRPr>
            </a:lvl8pPr>
            <a:lvl9pPr marL="3780884" indent="-222405" defTabSz="912787"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0001642-2673-1547-B107-674C5725DA11}" type="slidenum">
              <a:rPr lang="en-US">
                <a:latin typeface="Tahoma" charset="0"/>
              </a:rPr>
              <a:pPr eaLnBrk="1" hangingPunct="1"/>
              <a:t>31</a:t>
            </a:fld>
            <a:endParaRPr lang="en-US">
              <a:latin typeface="Tahoma"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t>Speaker bullets</a:t>
            </a:r>
          </a:p>
          <a:p>
            <a:pPr>
              <a:buFontTx/>
              <a:buChar char="•"/>
            </a:pPr>
            <a:r>
              <a:rPr lang="en-US"/>
              <a:t>QC</a:t>
            </a:r>
          </a:p>
          <a:p>
            <a:pPr>
              <a:buFontTx/>
              <a:buChar char="•"/>
            </a:pPr>
            <a:r>
              <a:rPr lang="en-US"/>
              <a:t>Blanks – no single clean matrix for all analytes</a:t>
            </a:r>
          </a:p>
          <a:p>
            <a:pPr>
              <a:buFontTx/>
              <a:buChar char="•"/>
            </a:pPr>
            <a:r>
              <a:rPr lang="en-US"/>
              <a:t>LCS – matrix + cost</a:t>
            </a:r>
          </a:p>
          <a:p>
            <a:pPr>
              <a:buFontTx/>
              <a:buChar char="•"/>
            </a:pPr>
            <a:r>
              <a:rPr lang="en-US"/>
              <a:t>MS - cost</a:t>
            </a:r>
          </a:p>
          <a:p>
            <a:pPr>
              <a:buFontTx/>
              <a:buChar char="•"/>
            </a:pPr>
            <a:r>
              <a:rPr lang="en-US"/>
              <a:t>Replicates - triplicates</a:t>
            </a:r>
          </a:p>
          <a:p>
            <a:r>
              <a:rPr lang="en-US"/>
              <a:t> </a:t>
            </a:r>
          </a:p>
          <a:p>
            <a:r>
              <a:rPr lang="en-US" b="1"/>
              <a:t>Narrative</a:t>
            </a:r>
          </a:p>
          <a:p>
            <a:r>
              <a:rPr lang="en-US"/>
              <a:t>Quality control measures include equipment or method blanks, laboratory control samples, matrix spike samples and subsampling replicates. There is no one single clean matrix for use with all analytes that mimics the characteristics of soil. Large scale LCSs and matrix spikes currently have significant cost associated with them and may not always be practical. Currently it is more common to introduce these QC measures after the preliminary ISM processing is complete. Subsampling replicates of field samples are suggested as a good way to assess laboratory reproducibility. Triplicates are the most common choice.</a:t>
            </a:r>
          </a:p>
          <a:p>
            <a:r>
              <a:rPr lang="en-US"/>
              <a:t> </a:t>
            </a:r>
          </a:p>
          <a:p>
            <a:r>
              <a:rPr lang="en-US" b="1"/>
              <a:t>Supplemental information</a:t>
            </a:r>
          </a:p>
          <a:p>
            <a:r>
              <a:rPr lang="en-US"/>
              <a:t>See Section 6.4 </a:t>
            </a:r>
          </a:p>
        </p:txBody>
      </p:sp>
      <p:sp>
        <p:nvSpPr>
          <p:cNvPr id="68612" name="Slide Number Placeholder 3"/>
          <p:cNvSpPr>
            <a:spLocks noGrp="1"/>
          </p:cNvSpPr>
          <p:nvPr>
            <p:ph type="sldNum" sz="quarter" idx="5"/>
          </p:nvPr>
        </p:nvSpPr>
        <p:spPr/>
        <p:txBody>
          <a:bodyPr/>
          <a:lstStyle>
            <a:lvl1pPr defTabSz="912787" eaLnBrk="0" hangingPunct="0">
              <a:defRPr>
                <a:solidFill>
                  <a:schemeClr val="tx1"/>
                </a:solidFill>
                <a:latin typeface="Arial" charset="0"/>
                <a:ea typeface="ＭＳ Ｐゴシック" charset="0"/>
                <a:cs typeface="Arial" charset="0"/>
              </a:defRPr>
            </a:lvl1pPr>
            <a:lvl2pPr marL="722816" indent="-278006" defTabSz="912787" eaLnBrk="0" hangingPunct="0">
              <a:defRPr>
                <a:solidFill>
                  <a:schemeClr val="tx1"/>
                </a:solidFill>
                <a:latin typeface="Arial" charset="0"/>
                <a:ea typeface="Arial" charset="0"/>
                <a:cs typeface="Arial" charset="0"/>
              </a:defRPr>
            </a:lvl2pPr>
            <a:lvl3pPr marL="1112025" indent="-222405" defTabSz="912787" eaLnBrk="0" hangingPunct="0">
              <a:defRPr>
                <a:solidFill>
                  <a:schemeClr val="tx1"/>
                </a:solidFill>
                <a:latin typeface="Arial" charset="0"/>
                <a:ea typeface="Arial" charset="0"/>
                <a:cs typeface="Arial" charset="0"/>
              </a:defRPr>
            </a:lvl3pPr>
            <a:lvl4pPr marL="1556835" indent="-222405" defTabSz="912787" eaLnBrk="0" hangingPunct="0">
              <a:defRPr>
                <a:solidFill>
                  <a:schemeClr val="tx1"/>
                </a:solidFill>
                <a:latin typeface="Arial" charset="0"/>
                <a:ea typeface="Arial" charset="0"/>
                <a:cs typeface="Arial" charset="0"/>
              </a:defRPr>
            </a:lvl4pPr>
            <a:lvl5pPr marL="2001644" indent="-222405" defTabSz="912787" eaLnBrk="0" hangingPunct="0">
              <a:defRPr>
                <a:solidFill>
                  <a:schemeClr val="tx1"/>
                </a:solidFill>
                <a:latin typeface="Arial" charset="0"/>
                <a:ea typeface="Arial" charset="0"/>
                <a:cs typeface="Arial" charset="0"/>
              </a:defRPr>
            </a:lvl5pPr>
            <a:lvl6pPr marL="2446454" indent="-222405" defTabSz="912787" eaLnBrk="0" fontAlgn="base" hangingPunct="0">
              <a:spcBef>
                <a:spcPct val="0"/>
              </a:spcBef>
              <a:spcAft>
                <a:spcPct val="0"/>
              </a:spcAft>
              <a:defRPr>
                <a:solidFill>
                  <a:schemeClr val="tx1"/>
                </a:solidFill>
                <a:latin typeface="Arial" charset="0"/>
                <a:ea typeface="Arial" charset="0"/>
                <a:cs typeface="Arial" charset="0"/>
              </a:defRPr>
            </a:lvl6pPr>
            <a:lvl7pPr marL="2891264" indent="-222405" defTabSz="912787" eaLnBrk="0" fontAlgn="base" hangingPunct="0">
              <a:spcBef>
                <a:spcPct val="0"/>
              </a:spcBef>
              <a:spcAft>
                <a:spcPct val="0"/>
              </a:spcAft>
              <a:defRPr>
                <a:solidFill>
                  <a:schemeClr val="tx1"/>
                </a:solidFill>
                <a:latin typeface="Arial" charset="0"/>
                <a:ea typeface="Arial" charset="0"/>
                <a:cs typeface="Arial" charset="0"/>
              </a:defRPr>
            </a:lvl7pPr>
            <a:lvl8pPr marL="3336074" indent="-222405" defTabSz="912787" eaLnBrk="0" fontAlgn="base" hangingPunct="0">
              <a:spcBef>
                <a:spcPct val="0"/>
              </a:spcBef>
              <a:spcAft>
                <a:spcPct val="0"/>
              </a:spcAft>
              <a:defRPr>
                <a:solidFill>
                  <a:schemeClr val="tx1"/>
                </a:solidFill>
                <a:latin typeface="Arial" charset="0"/>
                <a:ea typeface="Arial" charset="0"/>
                <a:cs typeface="Arial" charset="0"/>
              </a:defRPr>
            </a:lvl8pPr>
            <a:lvl9pPr marL="3780884" indent="-222405" defTabSz="912787"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9584B07-A0D0-B245-A1A3-97C8F7827C3D}" type="slidenum">
              <a:rPr lang="en-US">
                <a:latin typeface="Tahoma" charset="0"/>
              </a:rPr>
              <a:pPr eaLnBrk="1" hangingPunct="1"/>
              <a:t>33</a:t>
            </a:fld>
            <a:endParaRPr lang="en-US">
              <a:latin typeface="Tahoma"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Data evaluation can include several steps that we will discuss in the following slides</a:t>
            </a:r>
          </a:p>
        </p:txBody>
      </p:sp>
      <p:sp>
        <p:nvSpPr>
          <p:cNvPr id="32772" name="Slide Number Placeholder 3"/>
          <p:cNvSpPr>
            <a:spLocks noGrp="1"/>
          </p:cNvSpPr>
          <p:nvPr>
            <p:ph type="sldNum" sz="quarter" idx="5"/>
          </p:nvPr>
        </p:nvSpPr>
        <p:spPr/>
        <p:txBody>
          <a:bodyPr/>
          <a:lstStyle>
            <a:lvl1pPr defTabSz="912787" eaLnBrk="0" hangingPunct="0">
              <a:defRPr>
                <a:solidFill>
                  <a:schemeClr val="tx1"/>
                </a:solidFill>
                <a:latin typeface="Arial" charset="0"/>
                <a:ea typeface="ＭＳ Ｐゴシック" charset="0"/>
                <a:cs typeface="Arial" charset="0"/>
              </a:defRPr>
            </a:lvl1pPr>
            <a:lvl2pPr marL="722816" indent="-278006" defTabSz="912787" eaLnBrk="0" hangingPunct="0">
              <a:defRPr>
                <a:solidFill>
                  <a:schemeClr val="tx1"/>
                </a:solidFill>
                <a:latin typeface="Arial" charset="0"/>
                <a:ea typeface="Arial" charset="0"/>
                <a:cs typeface="Arial" charset="0"/>
              </a:defRPr>
            </a:lvl2pPr>
            <a:lvl3pPr marL="1112025" indent="-222405" defTabSz="912787" eaLnBrk="0" hangingPunct="0">
              <a:defRPr>
                <a:solidFill>
                  <a:schemeClr val="tx1"/>
                </a:solidFill>
                <a:latin typeface="Arial" charset="0"/>
                <a:ea typeface="Arial" charset="0"/>
                <a:cs typeface="Arial" charset="0"/>
              </a:defRPr>
            </a:lvl3pPr>
            <a:lvl4pPr marL="1556835" indent="-222405" defTabSz="912787" eaLnBrk="0" hangingPunct="0">
              <a:defRPr>
                <a:solidFill>
                  <a:schemeClr val="tx1"/>
                </a:solidFill>
                <a:latin typeface="Arial" charset="0"/>
                <a:ea typeface="Arial" charset="0"/>
                <a:cs typeface="Arial" charset="0"/>
              </a:defRPr>
            </a:lvl4pPr>
            <a:lvl5pPr marL="2001644" indent="-222405" defTabSz="912787" eaLnBrk="0" hangingPunct="0">
              <a:defRPr>
                <a:solidFill>
                  <a:schemeClr val="tx1"/>
                </a:solidFill>
                <a:latin typeface="Arial" charset="0"/>
                <a:ea typeface="Arial" charset="0"/>
                <a:cs typeface="Arial" charset="0"/>
              </a:defRPr>
            </a:lvl5pPr>
            <a:lvl6pPr marL="2446454" indent="-222405" defTabSz="912787" eaLnBrk="0" fontAlgn="base" hangingPunct="0">
              <a:spcBef>
                <a:spcPct val="0"/>
              </a:spcBef>
              <a:spcAft>
                <a:spcPct val="0"/>
              </a:spcAft>
              <a:defRPr>
                <a:solidFill>
                  <a:schemeClr val="tx1"/>
                </a:solidFill>
                <a:latin typeface="Arial" charset="0"/>
                <a:ea typeface="Arial" charset="0"/>
                <a:cs typeface="Arial" charset="0"/>
              </a:defRPr>
            </a:lvl6pPr>
            <a:lvl7pPr marL="2891264" indent="-222405" defTabSz="912787" eaLnBrk="0" fontAlgn="base" hangingPunct="0">
              <a:spcBef>
                <a:spcPct val="0"/>
              </a:spcBef>
              <a:spcAft>
                <a:spcPct val="0"/>
              </a:spcAft>
              <a:defRPr>
                <a:solidFill>
                  <a:schemeClr val="tx1"/>
                </a:solidFill>
                <a:latin typeface="Arial" charset="0"/>
                <a:ea typeface="Arial" charset="0"/>
                <a:cs typeface="Arial" charset="0"/>
              </a:defRPr>
            </a:lvl7pPr>
            <a:lvl8pPr marL="3336074" indent="-222405" defTabSz="912787" eaLnBrk="0" fontAlgn="base" hangingPunct="0">
              <a:spcBef>
                <a:spcPct val="0"/>
              </a:spcBef>
              <a:spcAft>
                <a:spcPct val="0"/>
              </a:spcAft>
              <a:defRPr>
                <a:solidFill>
                  <a:schemeClr val="tx1"/>
                </a:solidFill>
                <a:latin typeface="Arial" charset="0"/>
                <a:ea typeface="Arial" charset="0"/>
                <a:cs typeface="Arial" charset="0"/>
              </a:defRPr>
            </a:lvl8pPr>
            <a:lvl9pPr marL="3780884" indent="-222405" defTabSz="912787"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986C444-D8E2-C143-ACC4-9B216DB75D96}" type="slidenum">
              <a:rPr lang="en-US">
                <a:latin typeface="Tahoma" charset="0"/>
              </a:rPr>
              <a:pPr eaLnBrk="1" hangingPunct="1"/>
              <a:t>37</a:t>
            </a:fld>
            <a:endParaRPr lang="en-US">
              <a:latin typeface="Tahoma"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ln/>
        </p:spPr>
      </p:sp>
      <p:sp>
        <p:nvSpPr>
          <p:cNvPr id="197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Error (Variability) – not </a:t>
            </a:r>
            <a:r>
              <a:rPr lang="ja-JP" altLang="en-US"/>
              <a:t>“</a:t>
            </a:r>
            <a:r>
              <a:rPr lang="en-US"/>
              <a:t>mistake</a:t>
            </a:r>
            <a:r>
              <a:rPr lang="ja-JP" altLang="en-US"/>
              <a:t>”</a:t>
            </a:r>
            <a:endParaRPr lang="en-US"/>
          </a:p>
          <a:p>
            <a:endParaRPr lang="en-US"/>
          </a:p>
          <a:p>
            <a:r>
              <a:rPr lang="en-US"/>
              <a:t>Speaker Bullets – not comprehensive; theoretical sources of error discussed in Chapter 2 (Section 2.2) ISM controls these better than discrete </a:t>
            </a:r>
          </a:p>
          <a:p>
            <a:endParaRPr lang="en-US"/>
          </a:p>
          <a:p>
            <a:r>
              <a:rPr lang="en-US"/>
              <a:t>It is useful when evaluating data to consider the steps in the process where errors (variability) may have been introduced</a:t>
            </a:r>
          </a:p>
          <a:p>
            <a:r>
              <a:rPr lang="en-US"/>
              <a:t> </a:t>
            </a:r>
          </a:p>
          <a:p>
            <a:r>
              <a:rPr lang="en-US"/>
              <a:t>If error is determined to be unacceptable in a given data set – one or more of these sources may be at fault</a:t>
            </a:r>
          </a:p>
        </p:txBody>
      </p:sp>
      <p:sp>
        <p:nvSpPr>
          <p:cNvPr id="33796" name="Slide Number Placeholder 3"/>
          <p:cNvSpPr>
            <a:spLocks noGrp="1"/>
          </p:cNvSpPr>
          <p:nvPr>
            <p:ph type="sldNum" sz="quarter" idx="5"/>
          </p:nvPr>
        </p:nvSpPr>
        <p:spPr/>
        <p:txBody>
          <a:bodyPr/>
          <a:lstStyle>
            <a:lvl1pPr defTabSz="912787" eaLnBrk="0" hangingPunct="0">
              <a:defRPr>
                <a:solidFill>
                  <a:schemeClr val="tx1"/>
                </a:solidFill>
                <a:latin typeface="Arial" charset="0"/>
                <a:ea typeface="ＭＳ Ｐゴシック" charset="0"/>
                <a:cs typeface="Arial" charset="0"/>
              </a:defRPr>
            </a:lvl1pPr>
            <a:lvl2pPr marL="722816" indent="-278006" defTabSz="912787" eaLnBrk="0" hangingPunct="0">
              <a:defRPr>
                <a:solidFill>
                  <a:schemeClr val="tx1"/>
                </a:solidFill>
                <a:latin typeface="Arial" charset="0"/>
                <a:ea typeface="Arial" charset="0"/>
                <a:cs typeface="Arial" charset="0"/>
              </a:defRPr>
            </a:lvl2pPr>
            <a:lvl3pPr marL="1112025" indent="-222405" defTabSz="912787" eaLnBrk="0" hangingPunct="0">
              <a:defRPr>
                <a:solidFill>
                  <a:schemeClr val="tx1"/>
                </a:solidFill>
                <a:latin typeface="Arial" charset="0"/>
                <a:ea typeface="Arial" charset="0"/>
                <a:cs typeface="Arial" charset="0"/>
              </a:defRPr>
            </a:lvl3pPr>
            <a:lvl4pPr marL="1556835" indent="-222405" defTabSz="912787" eaLnBrk="0" hangingPunct="0">
              <a:defRPr>
                <a:solidFill>
                  <a:schemeClr val="tx1"/>
                </a:solidFill>
                <a:latin typeface="Arial" charset="0"/>
                <a:ea typeface="Arial" charset="0"/>
                <a:cs typeface="Arial" charset="0"/>
              </a:defRPr>
            </a:lvl4pPr>
            <a:lvl5pPr marL="2001644" indent="-222405" defTabSz="912787" eaLnBrk="0" hangingPunct="0">
              <a:defRPr>
                <a:solidFill>
                  <a:schemeClr val="tx1"/>
                </a:solidFill>
                <a:latin typeface="Arial" charset="0"/>
                <a:ea typeface="Arial" charset="0"/>
                <a:cs typeface="Arial" charset="0"/>
              </a:defRPr>
            </a:lvl5pPr>
            <a:lvl6pPr marL="2446454" indent="-222405" defTabSz="912787" eaLnBrk="0" fontAlgn="base" hangingPunct="0">
              <a:spcBef>
                <a:spcPct val="0"/>
              </a:spcBef>
              <a:spcAft>
                <a:spcPct val="0"/>
              </a:spcAft>
              <a:defRPr>
                <a:solidFill>
                  <a:schemeClr val="tx1"/>
                </a:solidFill>
                <a:latin typeface="Arial" charset="0"/>
                <a:ea typeface="Arial" charset="0"/>
                <a:cs typeface="Arial" charset="0"/>
              </a:defRPr>
            </a:lvl6pPr>
            <a:lvl7pPr marL="2891264" indent="-222405" defTabSz="912787" eaLnBrk="0" fontAlgn="base" hangingPunct="0">
              <a:spcBef>
                <a:spcPct val="0"/>
              </a:spcBef>
              <a:spcAft>
                <a:spcPct val="0"/>
              </a:spcAft>
              <a:defRPr>
                <a:solidFill>
                  <a:schemeClr val="tx1"/>
                </a:solidFill>
                <a:latin typeface="Arial" charset="0"/>
                <a:ea typeface="Arial" charset="0"/>
                <a:cs typeface="Arial" charset="0"/>
              </a:defRPr>
            </a:lvl7pPr>
            <a:lvl8pPr marL="3336074" indent="-222405" defTabSz="912787" eaLnBrk="0" fontAlgn="base" hangingPunct="0">
              <a:spcBef>
                <a:spcPct val="0"/>
              </a:spcBef>
              <a:spcAft>
                <a:spcPct val="0"/>
              </a:spcAft>
              <a:defRPr>
                <a:solidFill>
                  <a:schemeClr val="tx1"/>
                </a:solidFill>
                <a:latin typeface="Arial" charset="0"/>
                <a:ea typeface="Arial" charset="0"/>
                <a:cs typeface="Arial" charset="0"/>
              </a:defRPr>
            </a:lvl8pPr>
            <a:lvl9pPr marL="3780884" indent="-222405" defTabSz="912787"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ADBAD1C-BE1D-AE44-8EC6-A44BA5919D7F}" type="slidenum">
              <a:rPr lang="en-US">
                <a:latin typeface="Tahoma" charset="0"/>
              </a:rPr>
              <a:pPr eaLnBrk="1" hangingPunct="1"/>
              <a:t>38</a:t>
            </a:fld>
            <a:endParaRPr lang="en-US">
              <a:latin typeface="Tahoma"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Here is our diagram of ISM you may recognized from Part 1.  This is also the first image you see when you go to the ITRC web page for our guidance document.  We hope it summarizes succinctly the main steps involved in collecting and processing an ISM sample.  </a:t>
            </a:r>
          </a:p>
          <a:p>
            <a:endParaRPr lang="en-US"/>
          </a:p>
          <a:p>
            <a:r>
              <a:rPr lang="en-US"/>
              <a:t>Even though we</a:t>
            </a:r>
            <a:r>
              <a:rPr lang="ja-JP" altLang="en-US"/>
              <a:t>’</a:t>
            </a:r>
            <a:r>
              <a:rPr lang="en-US"/>
              <a:t>ve discussed this diagram before in Part, 1, but I will just review the components again briefly here to make sure we are all on the same page.</a:t>
            </a:r>
          </a:p>
          <a:p>
            <a:endParaRPr lang="en-US"/>
          </a:p>
          <a:p>
            <a:r>
              <a:rPr lang="en-US"/>
              <a:t>The box represents a DU – a volume of soil about which we need to make some decision.  The symbols inside represent increments of soil that are collected.  The lines and arrows indicate a possible travel path a sample collector might physically take as she moves through the DU collecting increments.  Here, we are showing  three field replicate ISM samples – so the 60 triangle increments all go into a jar, all the 60 circles into another and all the 60 x</a:t>
            </a:r>
            <a:r>
              <a:rPr lang="ja-JP" altLang="en-US"/>
              <a:t>’</a:t>
            </a:r>
            <a:r>
              <a:rPr lang="en-US"/>
              <a:t>s into a third.  The three ISM samples are processed and subsampled incrementally in the laboratory to obtain an analytical subsample which is then analyzed.  </a:t>
            </a:r>
          </a:p>
          <a:p>
            <a:endParaRPr lang="en-US"/>
          </a:p>
          <a:p>
            <a:r>
              <a:rPr lang="en-US"/>
              <a:t>We learned the value of collecting replicate ISM in Part 1 – it gives you a measure of overall sampling and analytical precision, and that allows you to calculate a 95% UCL should that be of interest.  </a:t>
            </a:r>
          </a:p>
          <a:p>
            <a:endParaRPr lang="en-US"/>
          </a:p>
        </p:txBody>
      </p:sp>
      <p:sp>
        <p:nvSpPr>
          <p:cNvPr id="4" name="Slide Number Placeholder 3"/>
          <p:cNvSpPr>
            <a:spLocks noGrp="1"/>
          </p:cNvSpPr>
          <p:nvPr>
            <p:ph type="sldNum" sz="quarter" idx="5"/>
          </p:nvPr>
        </p:nvSpPr>
        <p:spPr/>
        <p:txBody>
          <a:bodyPr/>
          <a:lstStyle>
            <a:lvl1pPr defTabSz="912787" eaLnBrk="0" hangingPunct="0">
              <a:defRPr>
                <a:solidFill>
                  <a:schemeClr val="tx1"/>
                </a:solidFill>
                <a:latin typeface="Arial" charset="0"/>
                <a:ea typeface="ＭＳ Ｐゴシック" charset="0"/>
                <a:cs typeface="Arial" charset="0"/>
              </a:defRPr>
            </a:lvl1pPr>
            <a:lvl2pPr marL="722816" indent="-278006" defTabSz="912787" eaLnBrk="0" hangingPunct="0">
              <a:defRPr>
                <a:solidFill>
                  <a:schemeClr val="tx1"/>
                </a:solidFill>
                <a:latin typeface="Arial" charset="0"/>
                <a:ea typeface="Arial" charset="0"/>
                <a:cs typeface="Arial" charset="0"/>
              </a:defRPr>
            </a:lvl2pPr>
            <a:lvl3pPr marL="1112025" indent="-222405" defTabSz="912787" eaLnBrk="0" hangingPunct="0">
              <a:defRPr>
                <a:solidFill>
                  <a:schemeClr val="tx1"/>
                </a:solidFill>
                <a:latin typeface="Arial" charset="0"/>
                <a:ea typeface="Arial" charset="0"/>
                <a:cs typeface="Arial" charset="0"/>
              </a:defRPr>
            </a:lvl3pPr>
            <a:lvl4pPr marL="1556835" indent="-222405" defTabSz="912787" eaLnBrk="0" hangingPunct="0">
              <a:defRPr>
                <a:solidFill>
                  <a:schemeClr val="tx1"/>
                </a:solidFill>
                <a:latin typeface="Arial" charset="0"/>
                <a:ea typeface="Arial" charset="0"/>
                <a:cs typeface="Arial" charset="0"/>
              </a:defRPr>
            </a:lvl4pPr>
            <a:lvl5pPr marL="2001644" indent="-222405" defTabSz="912787" eaLnBrk="0" hangingPunct="0">
              <a:defRPr>
                <a:solidFill>
                  <a:schemeClr val="tx1"/>
                </a:solidFill>
                <a:latin typeface="Arial" charset="0"/>
                <a:ea typeface="Arial" charset="0"/>
                <a:cs typeface="Arial" charset="0"/>
              </a:defRPr>
            </a:lvl5pPr>
            <a:lvl6pPr marL="2446454" indent="-222405" defTabSz="912787" eaLnBrk="0" fontAlgn="base" hangingPunct="0">
              <a:spcBef>
                <a:spcPct val="0"/>
              </a:spcBef>
              <a:spcAft>
                <a:spcPct val="0"/>
              </a:spcAft>
              <a:defRPr>
                <a:solidFill>
                  <a:schemeClr val="tx1"/>
                </a:solidFill>
                <a:latin typeface="Arial" charset="0"/>
                <a:ea typeface="Arial" charset="0"/>
                <a:cs typeface="Arial" charset="0"/>
              </a:defRPr>
            </a:lvl6pPr>
            <a:lvl7pPr marL="2891264" indent="-222405" defTabSz="912787" eaLnBrk="0" fontAlgn="base" hangingPunct="0">
              <a:spcBef>
                <a:spcPct val="0"/>
              </a:spcBef>
              <a:spcAft>
                <a:spcPct val="0"/>
              </a:spcAft>
              <a:defRPr>
                <a:solidFill>
                  <a:schemeClr val="tx1"/>
                </a:solidFill>
                <a:latin typeface="Arial" charset="0"/>
                <a:ea typeface="Arial" charset="0"/>
                <a:cs typeface="Arial" charset="0"/>
              </a:defRPr>
            </a:lvl7pPr>
            <a:lvl8pPr marL="3336074" indent="-222405" defTabSz="912787" eaLnBrk="0" fontAlgn="base" hangingPunct="0">
              <a:spcBef>
                <a:spcPct val="0"/>
              </a:spcBef>
              <a:spcAft>
                <a:spcPct val="0"/>
              </a:spcAft>
              <a:defRPr>
                <a:solidFill>
                  <a:schemeClr val="tx1"/>
                </a:solidFill>
                <a:latin typeface="Arial" charset="0"/>
                <a:ea typeface="Arial" charset="0"/>
                <a:cs typeface="Arial" charset="0"/>
              </a:defRPr>
            </a:lvl8pPr>
            <a:lvl9pPr marL="3780884" indent="-222405" defTabSz="912787"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F8C9BCB-73DF-5E48-BC09-149795F0B8CC}" type="slidenum">
              <a:rPr lang="en-US">
                <a:latin typeface="Tahoma" charset="0"/>
              </a:rPr>
              <a:pPr eaLnBrk="1" hangingPunct="1"/>
              <a:t>3</a:t>
            </a:fld>
            <a:endParaRPr lang="en-US">
              <a:latin typeface="Tahoma"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p:txBody>
          <a:bodyPr/>
          <a:lstStyle>
            <a:lvl1pPr defTabSz="911242" eaLnBrk="0" hangingPunct="0">
              <a:defRPr>
                <a:solidFill>
                  <a:schemeClr val="tx1"/>
                </a:solidFill>
                <a:latin typeface="Arial" charset="0"/>
                <a:ea typeface="ＭＳ Ｐゴシック" charset="0"/>
                <a:cs typeface="Arial" charset="0"/>
              </a:defRPr>
            </a:lvl1pPr>
            <a:lvl2pPr marL="722816" indent="-278006" defTabSz="911242" eaLnBrk="0" hangingPunct="0">
              <a:defRPr>
                <a:solidFill>
                  <a:schemeClr val="tx1"/>
                </a:solidFill>
                <a:latin typeface="Arial" charset="0"/>
                <a:ea typeface="Arial" charset="0"/>
                <a:cs typeface="Arial" charset="0"/>
              </a:defRPr>
            </a:lvl2pPr>
            <a:lvl3pPr marL="1112025" indent="-222405" defTabSz="911242" eaLnBrk="0" hangingPunct="0">
              <a:defRPr>
                <a:solidFill>
                  <a:schemeClr val="tx1"/>
                </a:solidFill>
                <a:latin typeface="Arial" charset="0"/>
                <a:ea typeface="Arial" charset="0"/>
                <a:cs typeface="Arial" charset="0"/>
              </a:defRPr>
            </a:lvl3pPr>
            <a:lvl4pPr marL="1556835" indent="-222405" defTabSz="911242" eaLnBrk="0" hangingPunct="0">
              <a:defRPr>
                <a:solidFill>
                  <a:schemeClr val="tx1"/>
                </a:solidFill>
                <a:latin typeface="Arial" charset="0"/>
                <a:ea typeface="Arial" charset="0"/>
                <a:cs typeface="Arial" charset="0"/>
              </a:defRPr>
            </a:lvl4pPr>
            <a:lvl5pPr marL="2001644" indent="-222405" defTabSz="911242" eaLnBrk="0" hangingPunct="0">
              <a:defRPr>
                <a:solidFill>
                  <a:schemeClr val="tx1"/>
                </a:solidFill>
                <a:latin typeface="Arial" charset="0"/>
                <a:ea typeface="Arial" charset="0"/>
                <a:cs typeface="Arial" charset="0"/>
              </a:defRPr>
            </a:lvl5pPr>
            <a:lvl6pPr marL="2446454" indent="-222405" defTabSz="911242" eaLnBrk="0" fontAlgn="base" hangingPunct="0">
              <a:spcBef>
                <a:spcPct val="0"/>
              </a:spcBef>
              <a:spcAft>
                <a:spcPct val="0"/>
              </a:spcAft>
              <a:defRPr>
                <a:solidFill>
                  <a:schemeClr val="tx1"/>
                </a:solidFill>
                <a:latin typeface="Arial" charset="0"/>
                <a:ea typeface="Arial" charset="0"/>
                <a:cs typeface="Arial" charset="0"/>
              </a:defRPr>
            </a:lvl6pPr>
            <a:lvl7pPr marL="2891264" indent="-222405" defTabSz="911242" eaLnBrk="0" fontAlgn="base" hangingPunct="0">
              <a:spcBef>
                <a:spcPct val="0"/>
              </a:spcBef>
              <a:spcAft>
                <a:spcPct val="0"/>
              </a:spcAft>
              <a:defRPr>
                <a:solidFill>
                  <a:schemeClr val="tx1"/>
                </a:solidFill>
                <a:latin typeface="Arial" charset="0"/>
                <a:ea typeface="Arial" charset="0"/>
                <a:cs typeface="Arial" charset="0"/>
              </a:defRPr>
            </a:lvl7pPr>
            <a:lvl8pPr marL="3336074" indent="-222405" defTabSz="911242" eaLnBrk="0" fontAlgn="base" hangingPunct="0">
              <a:spcBef>
                <a:spcPct val="0"/>
              </a:spcBef>
              <a:spcAft>
                <a:spcPct val="0"/>
              </a:spcAft>
              <a:defRPr>
                <a:solidFill>
                  <a:schemeClr val="tx1"/>
                </a:solidFill>
                <a:latin typeface="Arial" charset="0"/>
                <a:ea typeface="Arial" charset="0"/>
                <a:cs typeface="Arial" charset="0"/>
              </a:defRPr>
            </a:lvl8pPr>
            <a:lvl9pPr marL="3780884" indent="-222405" defTabSz="911242"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54B331F-487E-0043-BAA8-B510AF7173BB}" type="slidenum">
              <a:rPr lang="en-US">
                <a:latin typeface="Tahoma" charset="0"/>
                <a:cs typeface="ＭＳ Ｐゴシック" charset="0"/>
              </a:rPr>
              <a:pPr eaLnBrk="1" hangingPunct="1"/>
              <a:t>4</a:t>
            </a:fld>
            <a:endParaRPr lang="en-US">
              <a:latin typeface="Tahoma" charset="0"/>
              <a:cs typeface="ＭＳ Ｐゴシック"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xfrm>
            <a:off x="685800" y="4343400"/>
            <a:ext cx="5486400" cy="3657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r>
              <a:rPr lang="en-US" dirty="0">
                <a:cs typeface="ＭＳ Ｐゴシック" charset="0"/>
              </a:rPr>
              <a:t>The most accurate way to measure a mean is to conduct a census – that is to count every member of a population.  Translated to our sampling problem, that would mean collecting the entire DU into a jar and analyzing it in the lab.  Obviously this is ridiculous; so we</a:t>
            </a:r>
            <a:r>
              <a:rPr lang="ja-JP" altLang="en-US">
                <a:cs typeface="ＭＳ Ｐゴシック" charset="0"/>
              </a:rPr>
              <a:t>’</a:t>
            </a:r>
            <a:r>
              <a:rPr lang="en-US" dirty="0">
                <a:cs typeface="ＭＳ Ｐゴシック" charset="0"/>
              </a:rPr>
              <a:t>re going to have to base our estimate of the mean on a sample that is much smaller than the DU.</a:t>
            </a:r>
          </a:p>
          <a:p>
            <a:pPr eaLnBrk="1" hangingPunct="1"/>
            <a:endParaRPr lang="en-US" dirty="0">
              <a:cs typeface="ＭＳ Ｐゴシック" charset="0"/>
            </a:endParaRPr>
          </a:p>
          <a:p>
            <a:pPr eaLnBrk="1" hangingPunct="1"/>
            <a:r>
              <a:rPr lang="en-US" dirty="0">
                <a:cs typeface="ＭＳ Ｐゴシック" charset="0"/>
              </a:rPr>
              <a:t>Ideally, that sample would represent the DU.</a:t>
            </a:r>
          </a:p>
          <a:p>
            <a:pPr eaLnBrk="1" hangingPunct="1"/>
            <a:endParaRPr lang="en-US" dirty="0">
              <a:cs typeface="ＭＳ Ｐゴシック" charset="0"/>
            </a:endParaRPr>
          </a:p>
          <a:p>
            <a:pPr eaLnBrk="1" hangingPunct="1"/>
            <a:r>
              <a:rPr lang="en-US" dirty="0">
                <a:cs typeface="ＭＳ Ｐゴシック" charset="0"/>
              </a:rPr>
              <a:t>This is a pretty daunting challenge when you think about it; we</a:t>
            </a:r>
            <a:r>
              <a:rPr lang="ja-JP" altLang="en-US">
                <a:cs typeface="ＭＳ Ｐゴシック" charset="0"/>
              </a:rPr>
              <a:t>’</a:t>
            </a:r>
            <a:r>
              <a:rPr lang="en-US" dirty="0">
                <a:cs typeface="ＭＳ Ｐゴシック" charset="0"/>
              </a:rPr>
              <a:t>re making a decision about a volume of soil typically measured on the scale of cubic yards by collecting a sample in 6-8 oz jar which is sent to a lab where an actual measurement is made on just a few grams.</a:t>
            </a:r>
          </a:p>
          <a:p>
            <a:pPr eaLnBrk="1" hangingPunct="1"/>
            <a:endParaRPr lang="en-US" dirty="0">
              <a:cs typeface="ＭＳ Ｐゴシック" charset="0"/>
            </a:endParaRPr>
          </a:p>
          <a:p>
            <a:pPr eaLnBrk="1" hangingPunct="1"/>
            <a:r>
              <a:rPr lang="en-US" dirty="0">
                <a:cs typeface="ＭＳ Ｐゴシック" charset="0"/>
              </a:rPr>
              <a:t>Fortunately, ISM has been designed to meet this challenge; that is to obtain a sample that has constituents in the same proportions as they are in the DU.</a:t>
            </a:r>
          </a:p>
          <a:p>
            <a:pPr eaLnBrk="1" hangingPunct="1"/>
            <a:endParaRPr lang="en-US" dirty="0">
              <a:cs typeface="ＭＳ Ｐゴシック" charset="0"/>
            </a:endParaRPr>
          </a:p>
          <a:p>
            <a:pPr eaLnBrk="1" hangingPunct="1"/>
            <a:endParaRPr lang="en-US" dirty="0">
              <a:cs typeface="ＭＳ Ｐゴシック" charset="0"/>
            </a:endParaRPr>
          </a:p>
          <a:p>
            <a:pPr eaLnBrk="1" hangingPunct="1"/>
            <a:endParaRPr lang="en-US" dirty="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a:p>
            <a:r>
              <a:rPr lang="en-US" dirty="0" smtClean="0"/>
              <a:t>When you took the ITRC ISM training </a:t>
            </a:r>
            <a:r>
              <a:rPr lang="en-US" dirty="0"/>
              <a:t>we learned some of the basic principles of soil sampling; specifically the importance of heterogeneity operating at different spatial scales and how to successfully do soil sampling in the face of this heterogeneity.  One of the key concepts Deana talked about there was adequate sample support.  We saw how we can increase sample support by collecting more increments of soil across a DU or in the case of </a:t>
            </a:r>
            <a:r>
              <a:rPr lang="en-US" dirty="0" err="1"/>
              <a:t>subsampling</a:t>
            </a:r>
            <a:r>
              <a:rPr lang="en-US" dirty="0"/>
              <a:t> in the lab, collecting more aliquots from the jar of soil for analysis. </a:t>
            </a:r>
          </a:p>
          <a:p>
            <a:endParaRPr lang="en-US" dirty="0"/>
          </a:p>
          <a:p>
            <a:r>
              <a:rPr lang="en-US" dirty="0"/>
              <a:t>In the module on systematic planning – we learned about the importance of involving all stakeholders early on in the project, developing a CSM, and establishing clear sampling objectives.  But we put particular emphasis on how to select decision units since that is such a critical component of ISM and might be a slightly different way we conventionally think about sites. </a:t>
            </a:r>
          </a:p>
          <a:p>
            <a:endParaRPr lang="en-US" dirty="0"/>
          </a:p>
          <a:p>
            <a:pPr eaLnBrk="1" hangingPunct="1"/>
            <a:r>
              <a:rPr lang="en-US" dirty="0"/>
              <a:t>Phil Goodrum wrapped up Part 1 with an overview of the statistical foundation for ISM.  We learned why </a:t>
            </a:r>
            <a:r>
              <a:rPr lang="en-US" sz="1400" dirty="0"/>
              <a:t>ISM provides a r</a:t>
            </a:r>
            <a:r>
              <a:rPr lang="en-US" dirty="0"/>
              <a:t>easonable estimate of the mean, what constitutes a good ISM sampling design, &amp; how a upper confidence limits can be calculated from ISM field replicate data.</a:t>
            </a:r>
          </a:p>
        </p:txBody>
      </p:sp>
      <p:sp>
        <p:nvSpPr>
          <p:cNvPr id="40964" name="Slide Number Placeholder 3"/>
          <p:cNvSpPr>
            <a:spLocks noGrp="1"/>
          </p:cNvSpPr>
          <p:nvPr>
            <p:ph type="sldNum" sz="quarter" idx="5"/>
          </p:nvPr>
        </p:nvSpPr>
        <p:spPr>
          <a:extLst/>
        </p:spPr>
        <p:txBody>
          <a:bodyPr/>
          <a:lstStyle>
            <a:lvl1pPr defTabSz="912787" eaLnBrk="0" hangingPunct="0">
              <a:defRPr>
                <a:solidFill>
                  <a:schemeClr val="tx1"/>
                </a:solidFill>
                <a:latin typeface="Arial" charset="0"/>
                <a:ea typeface="ＭＳ Ｐゴシック" charset="0"/>
                <a:cs typeface="Arial" charset="0"/>
              </a:defRPr>
            </a:lvl1pPr>
            <a:lvl2pPr marL="722816" indent="-278006" defTabSz="912787" eaLnBrk="0" hangingPunct="0">
              <a:defRPr>
                <a:solidFill>
                  <a:schemeClr val="tx1"/>
                </a:solidFill>
                <a:latin typeface="Arial" charset="0"/>
                <a:ea typeface="Arial" charset="0"/>
                <a:cs typeface="Arial" charset="0"/>
              </a:defRPr>
            </a:lvl2pPr>
            <a:lvl3pPr marL="1112025" indent="-222405" defTabSz="912787" eaLnBrk="0" hangingPunct="0">
              <a:defRPr>
                <a:solidFill>
                  <a:schemeClr val="tx1"/>
                </a:solidFill>
                <a:latin typeface="Arial" charset="0"/>
                <a:ea typeface="Arial" charset="0"/>
                <a:cs typeface="Arial" charset="0"/>
              </a:defRPr>
            </a:lvl3pPr>
            <a:lvl4pPr marL="1556835" indent="-222405" defTabSz="912787" eaLnBrk="0" hangingPunct="0">
              <a:defRPr>
                <a:solidFill>
                  <a:schemeClr val="tx1"/>
                </a:solidFill>
                <a:latin typeface="Arial" charset="0"/>
                <a:ea typeface="Arial" charset="0"/>
                <a:cs typeface="Arial" charset="0"/>
              </a:defRPr>
            </a:lvl4pPr>
            <a:lvl5pPr marL="2001644" indent="-222405" defTabSz="912787" eaLnBrk="0" hangingPunct="0">
              <a:defRPr>
                <a:solidFill>
                  <a:schemeClr val="tx1"/>
                </a:solidFill>
                <a:latin typeface="Arial" charset="0"/>
                <a:ea typeface="Arial" charset="0"/>
                <a:cs typeface="Arial" charset="0"/>
              </a:defRPr>
            </a:lvl5pPr>
            <a:lvl6pPr marL="2446454" indent="-222405" defTabSz="912787" eaLnBrk="0" fontAlgn="base" hangingPunct="0">
              <a:spcBef>
                <a:spcPct val="0"/>
              </a:spcBef>
              <a:spcAft>
                <a:spcPct val="0"/>
              </a:spcAft>
              <a:defRPr>
                <a:solidFill>
                  <a:schemeClr val="tx1"/>
                </a:solidFill>
                <a:latin typeface="Arial" charset="0"/>
                <a:ea typeface="Arial" charset="0"/>
                <a:cs typeface="Arial" charset="0"/>
              </a:defRPr>
            </a:lvl6pPr>
            <a:lvl7pPr marL="2891264" indent="-222405" defTabSz="912787" eaLnBrk="0" fontAlgn="base" hangingPunct="0">
              <a:spcBef>
                <a:spcPct val="0"/>
              </a:spcBef>
              <a:spcAft>
                <a:spcPct val="0"/>
              </a:spcAft>
              <a:defRPr>
                <a:solidFill>
                  <a:schemeClr val="tx1"/>
                </a:solidFill>
                <a:latin typeface="Arial" charset="0"/>
                <a:ea typeface="Arial" charset="0"/>
                <a:cs typeface="Arial" charset="0"/>
              </a:defRPr>
            </a:lvl7pPr>
            <a:lvl8pPr marL="3336074" indent="-222405" defTabSz="912787" eaLnBrk="0" fontAlgn="base" hangingPunct="0">
              <a:spcBef>
                <a:spcPct val="0"/>
              </a:spcBef>
              <a:spcAft>
                <a:spcPct val="0"/>
              </a:spcAft>
              <a:defRPr>
                <a:solidFill>
                  <a:schemeClr val="tx1"/>
                </a:solidFill>
                <a:latin typeface="Arial" charset="0"/>
                <a:ea typeface="Arial" charset="0"/>
                <a:cs typeface="Arial" charset="0"/>
              </a:defRPr>
            </a:lvl8pPr>
            <a:lvl9pPr marL="3780884" indent="-222405" defTabSz="912787"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714D252-F054-224C-B9E4-920D304FCA4E}" type="slidenum">
              <a:rPr lang="en-US">
                <a:solidFill>
                  <a:srgbClr val="000000"/>
                </a:solidFill>
                <a:latin typeface="Tahoma" charset="0"/>
              </a:rPr>
              <a:pPr eaLnBrk="1" hangingPunct="1"/>
              <a:t>6</a:t>
            </a:fld>
            <a:endParaRPr lang="en-US">
              <a:solidFill>
                <a:srgbClr val="000000"/>
              </a:solidFill>
              <a:latin typeface="Tahoma"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p:txBody>
          <a:bodyPr/>
          <a:lstStyle>
            <a:lvl1pPr defTabSz="911242" eaLnBrk="0" hangingPunct="0">
              <a:defRPr>
                <a:solidFill>
                  <a:schemeClr val="tx1"/>
                </a:solidFill>
                <a:latin typeface="Arial" charset="0"/>
                <a:ea typeface="ＭＳ Ｐゴシック" charset="0"/>
                <a:cs typeface="Arial" charset="0"/>
              </a:defRPr>
            </a:lvl1pPr>
            <a:lvl2pPr marL="722816" indent="-278006" defTabSz="911242" eaLnBrk="0" hangingPunct="0">
              <a:defRPr>
                <a:solidFill>
                  <a:schemeClr val="tx1"/>
                </a:solidFill>
                <a:latin typeface="Arial" charset="0"/>
                <a:ea typeface="Arial" charset="0"/>
                <a:cs typeface="Arial" charset="0"/>
              </a:defRPr>
            </a:lvl2pPr>
            <a:lvl3pPr marL="1112025" indent="-222405" defTabSz="911242" eaLnBrk="0" hangingPunct="0">
              <a:defRPr>
                <a:solidFill>
                  <a:schemeClr val="tx1"/>
                </a:solidFill>
                <a:latin typeface="Arial" charset="0"/>
                <a:ea typeface="Arial" charset="0"/>
                <a:cs typeface="Arial" charset="0"/>
              </a:defRPr>
            </a:lvl3pPr>
            <a:lvl4pPr marL="1556835" indent="-222405" defTabSz="911242" eaLnBrk="0" hangingPunct="0">
              <a:defRPr>
                <a:solidFill>
                  <a:schemeClr val="tx1"/>
                </a:solidFill>
                <a:latin typeface="Arial" charset="0"/>
                <a:ea typeface="Arial" charset="0"/>
                <a:cs typeface="Arial" charset="0"/>
              </a:defRPr>
            </a:lvl4pPr>
            <a:lvl5pPr marL="2001644" indent="-222405" defTabSz="911242" eaLnBrk="0" hangingPunct="0">
              <a:defRPr>
                <a:solidFill>
                  <a:schemeClr val="tx1"/>
                </a:solidFill>
                <a:latin typeface="Arial" charset="0"/>
                <a:ea typeface="Arial" charset="0"/>
                <a:cs typeface="Arial" charset="0"/>
              </a:defRPr>
            </a:lvl5pPr>
            <a:lvl6pPr marL="2446454" indent="-222405" defTabSz="911242" eaLnBrk="0" fontAlgn="base" hangingPunct="0">
              <a:spcBef>
                <a:spcPct val="0"/>
              </a:spcBef>
              <a:spcAft>
                <a:spcPct val="0"/>
              </a:spcAft>
              <a:defRPr>
                <a:solidFill>
                  <a:schemeClr val="tx1"/>
                </a:solidFill>
                <a:latin typeface="Arial" charset="0"/>
                <a:ea typeface="Arial" charset="0"/>
                <a:cs typeface="Arial" charset="0"/>
              </a:defRPr>
            </a:lvl6pPr>
            <a:lvl7pPr marL="2891264" indent="-222405" defTabSz="911242" eaLnBrk="0" fontAlgn="base" hangingPunct="0">
              <a:spcBef>
                <a:spcPct val="0"/>
              </a:spcBef>
              <a:spcAft>
                <a:spcPct val="0"/>
              </a:spcAft>
              <a:defRPr>
                <a:solidFill>
                  <a:schemeClr val="tx1"/>
                </a:solidFill>
                <a:latin typeface="Arial" charset="0"/>
                <a:ea typeface="Arial" charset="0"/>
                <a:cs typeface="Arial" charset="0"/>
              </a:defRPr>
            </a:lvl7pPr>
            <a:lvl8pPr marL="3336074" indent="-222405" defTabSz="911242" eaLnBrk="0" fontAlgn="base" hangingPunct="0">
              <a:spcBef>
                <a:spcPct val="0"/>
              </a:spcBef>
              <a:spcAft>
                <a:spcPct val="0"/>
              </a:spcAft>
              <a:defRPr>
                <a:solidFill>
                  <a:schemeClr val="tx1"/>
                </a:solidFill>
                <a:latin typeface="Arial" charset="0"/>
                <a:ea typeface="Arial" charset="0"/>
                <a:cs typeface="Arial" charset="0"/>
              </a:defRPr>
            </a:lvl8pPr>
            <a:lvl9pPr marL="3780884" indent="-222405" defTabSz="911242"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6F51CFC-EBC6-2543-9BC3-F037CC4A004F}" type="slidenum">
              <a:rPr lang="en-US">
                <a:latin typeface="Tahoma" charset="0"/>
                <a:cs typeface="ＭＳ Ｐゴシック" charset="0"/>
              </a:rPr>
              <a:pPr eaLnBrk="1" hangingPunct="1"/>
              <a:t>7</a:t>
            </a:fld>
            <a:endParaRPr lang="en-US">
              <a:latin typeface="Tahoma" charset="0"/>
              <a:cs typeface="ＭＳ Ｐゴシック"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cs typeface="ＭＳ Ｐゴシック" charset="0"/>
              </a:rPr>
              <a:t>Speaker Bullets</a:t>
            </a:r>
            <a:endParaRPr lang="en-US">
              <a:cs typeface="ＭＳ Ｐゴシック" charset="0"/>
            </a:endParaRPr>
          </a:p>
          <a:p>
            <a:pPr eaLnBrk="1" hangingPunct="1">
              <a:buFontTx/>
              <a:buChar char="•"/>
            </a:pPr>
            <a:r>
              <a:rPr lang="en-US">
                <a:cs typeface="ＭＳ Ｐゴシック" charset="0"/>
              </a:rPr>
              <a:t>Sampling Design - 3 basic sampling designs</a:t>
            </a:r>
          </a:p>
          <a:p>
            <a:pPr eaLnBrk="1" hangingPunct="1">
              <a:buFontTx/>
              <a:buChar char="•"/>
            </a:pPr>
            <a:r>
              <a:rPr lang="en-US">
                <a:cs typeface="ＭＳ Ｐゴシック" charset="0"/>
              </a:rPr>
              <a:t>The appropriate sample support for tools to address soil sampling theory to limit error</a:t>
            </a:r>
          </a:p>
          <a:p>
            <a:pPr eaLnBrk="1" hangingPunct="1">
              <a:buFontTx/>
              <a:buChar char="•"/>
            </a:pPr>
            <a:r>
              <a:rPr lang="en-US">
                <a:cs typeface="ＭＳ Ｐゴシック" charset="0"/>
              </a:rPr>
              <a:t>Adequate mass collected to limit error</a:t>
            </a:r>
          </a:p>
          <a:p>
            <a:pPr eaLnBrk="1" hangingPunct="1"/>
            <a:endParaRPr lang="en-US" b="1">
              <a:cs typeface="ＭＳ Ｐゴシック" charset="0"/>
            </a:endParaRPr>
          </a:p>
          <a:p>
            <a:pPr eaLnBrk="1" hangingPunct="1"/>
            <a:r>
              <a:rPr lang="en-US" b="1">
                <a:cs typeface="ＭＳ Ｐゴシック" charset="0"/>
              </a:rPr>
              <a:t>Supplemental Information</a:t>
            </a:r>
          </a:p>
          <a:p>
            <a:pPr eaLnBrk="1" hangingPunct="1"/>
            <a:r>
              <a:rPr lang="en-US">
                <a:cs typeface="ＭＳ Ｐゴシック" charset="0"/>
              </a:rPr>
              <a:t>Section 4.3.4.2 Effects of sampling pattern</a:t>
            </a:r>
          </a:p>
          <a:p>
            <a:pPr eaLnBrk="1" hangingPunct="1"/>
            <a:endParaRPr lang="en-US">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DU1 the objective was to determine magnitude and extent of contamination since this was a quadrant in the park that has hardly been sampled</a:t>
            </a: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12</a:t>
            </a:fld>
            <a:endParaRPr lang="en-US"/>
          </a:p>
        </p:txBody>
      </p:sp>
    </p:spTree>
    <p:extLst>
      <p:ext uri="{BB962C8B-B14F-4D97-AF65-F5344CB8AC3E}">
        <p14:creationId xmlns:p14="http://schemas.microsoft.com/office/powerpoint/2010/main" val="1251091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lvl1pPr defTabSz="911242" eaLnBrk="0" hangingPunct="0">
              <a:defRPr>
                <a:solidFill>
                  <a:schemeClr val="tx1"/>
                </a:solidFill>
                <a:latin typeface="Arial" charset="0"/>
                <a:ea typeface="ＭＳ Ｐゴシック" charset="0"/>
                <a:cs typeface="Arial" charset="0"/>
              </a:defRPr>
            </a:lvl1pPr>
            <a:lvl2pPr marL="722816" indent="-278006" defTabSz="911242" eaLnBrk="0" hangingPunct="0">
              <a:defRPr>
                <a:solidFill>
                  <a:schemeClr val="tx1"/>
                </a:solidFill>
                <a:latin typeface="Arial" charset="0"/>
                <a:ea typeface="Arial" charset="0"/>
                <a:cs typeface="Arial" charset="0"/>
              </a:defRPr>
            </a:lvl2pPr>
            <a:lvl3pPr marL="1112025" indent="-222405" defTabSz="911242" eaLnBrk="0" hangingPunct="0">
              <a:defRPr>
                <a:solidFill>
                  <a:schemeClr val="tx1"/>
                </a:solidFill>
                <a:latin typeface="Arial" charset="0"/>
                <a:ea typeface="Arial" charset="0"/>
                <a:cs typeface="Arial" charset="0"/>
              </a:defRPr>
            </a:lvl3pPr>
            <a:lvl4pPr marL="1556835" indent="-222405" defTabSz="911242" eaLnBrk="0" hangingPunct="0">
              <a:defRPr>
                <a:solidFill>
                  <a:schemeClr val="tx1"/>
                </a:solidFill>
                <a:latin typeface="Arial" charset="0"/>
                <a:ea typeface="Arial" charset="0"/>
                <a:cs typeface="Arial" charset="0"/>
              </a:defRPr>
            </a:lvl4pPr>
            <a:lvl5pPr marL="2001644" indent="-222405" defTabSz="911242" eaLnBrk="0" hangingPunct="0">
              <a:defRPr>
                <a:solidFill>
                  <a:schemeClr val="tx1"/>
                </a:solidFill>
                <a:latin typeface="Arial" charset="0"/>
                <a:ea typeface="Arial" charset="0"/>
                <a:cs typeface="Arial" charset="0"/>
              </a:defRPr>
            </a:lvl5pPr>
            <a:lvl6pPr marL="2446454" indent="-222405" defTabSz="911242" eaLnBrk="0" fontAlgn="base" hangingPunct="0">
              <a:spcBef>
                <a:spcPct val="0"/>
              </a:spcBef>
              <a:spcAft>
                <a:spcPct val="0"/>
              </a:spcAft>
              <a:defRPr>
                <a:solidFill>
                  <a:schemeClr val="tx1"/>
                </a:solidFill>
                <a:latin typeface="Arial" charset="0"/>
                <a:ea typeface="Arial" charset="0"/>
                <a:cs typeface="Arial" charset="0"/>
              </a:defRPr>
            </a:lvl6pPr>
            <a:lvl7pPr marL="2891264" indent="-222405" defTabSz="911242" eaLnBrk="0" fontAlgn="base" hangingPunct="0">
              <a:spcBef>
                <a:spcPct val="0"/>
              </a:spcBef>
              <a:spcAft>
                <a:spcPct val="0"/>
              </a:spcAft>
              <a:defRPr>
                <a:solidFill>
                  <a:schemeClr val="tx1"/>
                </a:solidFill>
                <a:latin typeface="Arial" charset="0"/>
                <a:ea typeface="Arial" charset="0"/>
                <a:cs typeface="Arial" charset="0"/>
              </a:defRPr>
            </a:lvl7pPr>
            <a:lvl8pPr marL="3336074" indent="-222405" defTabSz="911242" eaLnBrk="0" fontAlgn="base" hangingPunct="0">
              <a:spcBef>
                <a:spcPct val="0"/>
              </a:spcBef>
              <a:spcAft>
                <a:spcPct val="0"/>
              </a:spcAft>
              <a:defRPr>
                <a:solidFill>
                  <a:schemeClr val="tx1"/>
                </a:solidFill>
                <a:latin typeface="Arial" charset="0"/>
                <a:ea typeface="Arial" charset="0"/>
                <a:cs typeface="Arial" charset="0"/>
              </a:defRPr>
            </a:lvl8pPr>
            <a:lvl9pPr marL="3780884" indent="-222405" defTabSz="911242"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E3D1AD2-DBA8-4E43-A080-52B0DD023CD0}" type="slidenum">
              <a:rPr lang="en-US">
                <a:latin typeface="Tahoma" charset="0"/>
                <a:cs typeface="ＭＳ Ｐゴシック" charset="0"/>
              </a:rPr>
              <a:pPr eaLnBrk="1" hangingPunct="1"/>
              <a:t>13</a:t>
            </a:fld>
            <a:endParaRPr lang="en-US">
              <a:latin typeface="Tahoma" charset="0"/>
              <a:cs typeface="ＭＳ Ｐゴシック"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cs typeface="ＭＳ Ｐゴシック" charset="0"/>
              </a:rPr>
              <a:t>Speaker Bullets</a:t>
            </a:r>
          </a:p>
          <a:p>
            <a:pPr eaLnBrk="1" hangingPunct="1">
              <a:buFontTx/>
              <a:buChar char="•"/>
            </a:pPr>
            <a:r>
              <a:rPr lang="en-US" b="1">
                <a:cs typeface="ＭＳ Ｐゴシック" charset="0"/>
              </a:rPr>
              <a:t> </a:t>
            </a:r>
            <a:r>
              <a:rPr lang="en-US">
                <a:cs typeface="ＭＳ Ｐゴシック" charset="0"/>
              </a:rPr>
              <a:t>Recommended to evaluate spatial heterogeneity and ensure reliable estimate of the mean</a:t>
            </a:r>
          </a:p>
          <a:p>
            <a:pPr eaLnBrk="1" hangingPunct="1">
              <a:buFontTx/>
              <a:buChar char="•"/>
            </a:pPr>
            <a:r>
              <a:rPr lang="en-US">
                <a:cs typeface="ＭＳ Ｐゴシック" charset="0"/>
              </a:rPr>
              <a:t> Required for any statistical evaluation, e.g. 95% UCL of the mean</a:t>
            </a:r>
          </a:p>
          <a:p>
            <a:pPr lvl="1" eaLnBrk="1" hangingPunct="1">
              <a:buFontTx/>
              <a:buChar char="•"/>
            </a:pPr>
            <a:r>
              <a:rPr lang="en-US">
                <a:cs typeface="ＭＳ Ｐゴシック" charset="0"/>
              </a:rPr>
              <a:t>Refer to Day 1 training presentation of ISM replicates, estimation of mean and coverage</a:t>
            </a:r>
          </a:p>
          <a:p>
            <a:pPr lvl="1" eaLnBrk="1" hangingPunct="1">
              <a:buFontTx/>
              <a:buChar char="•"/>
            </a:pPr>
            <a:r>
              <a:rPr lang="en-US">
                <a:cs typeface="ＭＳ Ｐゴシック" charset="0"/>
              </a:rPr>
              <a:t>Refer to Chapter 4 of the ISM document for the statistical basis/evaluation of ISM replicates</a:t>
            </a:r>
          </a:p>
          <a:p>
            <a:pPr eaLnBrk="1" hangingPunct="1"/>
            <a:endParaRPr lang="en-US" b="1">
              <a:cs typeface="ＭＳ Ｐゴシック" charset="0"/>
            </a:endParaRPr>
          </a:p>
          <a:p>
            <a:pPr eaLnBrk="1" hangingPunct="1"/>
            <a:r>
              <a:rPr lang="en-US" b="1">
                <a:cs typeface="ＭＳ Ｐゴシック" charset="0"/>
              </a:rPr>
              <a:t>Supplemental Information</a:t>
            </a:r>
          </a:p>
          <a:p>
            <a:r>
              <a:rPr lang="en-US"/>
              <a:t>ITRC, ISM-1, Section 5.3.5</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DU1 Northwest quadrant of the park</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Increment</a:t>
            </a:r>
            <a:r>
              <a:rPr lang="en-US" baseline="0" dirty="0" smtClean="0"/>
              <a:t> locations represent predetermined coordinates</a:t>
            </a:r>
          </a:p>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14</a:t>
            </a:fld>
            <a:endParaRPr lang="en-US"/>
          </a:p>
        </p:txBody>
      </p:sp>
    </p:spTree>
    <p:extLst>
      <p:ext uri="{BB962C8B-B14F-4D97-AF65-F5344CB8AC3E}">
        <p14:creationId xmlns:p14="http://schemas.microsoft.com/office/powerpoint/2010/main" val="1066672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63A7E6-20F5-490B-B3DB-C1DE95491127}" type="datetime1">
              <a:rPr lang="en-US" smtClean="0"/>
              <a:pPr/>
              <a:t>4/26/13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515C9C-B0D4-49C7-83C7-4BF66E55645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A46088-75BF-46A7-B331-6A2E81165F88}" type="datetime1">
              <a:rPr lang="en-US" smtClean="0"/>
              <a:pPr/>
              <a:t>4/26/13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515C9C-B0D4-49C7-83C7-4BF66E55645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AF2E32-1EA8-43D4-A3BF-1CDC53311F76}" type="datetime1">
              <a:rPr lang="en-US" smtClean="0"/>
              <a:pPr/>
              <a:t>4/26/13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515C9C-B0D4-49C7-83C7-4BF66E55645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8288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0" y="18288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48874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D9641B56-F1C1-4B9C-86AB-A9C4D2348069}" type="datetime1">
              <a:rPr lang="en-US" smtClean="0"/>
              <a:pPr/>
              <a:t>4/26/13</a:t>
            </a:fld>
            <a:endParaRPr lang="en-US" dirty="0"/>
          </a:p>
        </p:txBody>
      </p:sp>
      <p:sp>
        <p:nvSpPr>
          <p:cNvPr id="5" name="Footer Placeholder 4"/>
          <p:cNvSpPr>
            <a:spLocks noGrp="1"/>
          </p:cNvSpPr>
          <p:nvPr>
            <p:ph type="ftr" sz="quarter" idx="11"/>
          </p:nvPr>
        </p:nvSpPr>
        <p:spPr/>
        <p:txBody>
          <a:bodyPr/>
          <a:lstStyle>
            <a:lvl1pPr>
              <a:defRPr>
                <a:latin typeface="Arial" pitchFamily="34" charset="0"/>
                <a:cs typeface="Arial"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fld id="{D9515C9C-B0D4-49C7-83C7-4BF66E55645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D23A0E-ADE9-485C-AFA2-8C195DFCC04A}" type="datetime1">
              <a:rPr lang="en-US" smtClean="0"/>
              <a:pPr/>
              <a:t>4/26/13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515C9C-B0D4-49C7-83C7-4BF66E55645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0A60AB7-E2BD-4D27-A395-863AE9EFBE30}" type="datetime1">
              <a:rPr lang="en-US" smtClean="0"/>
              <a:pPr/>
              <a:t>4/26/13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515C9C-B0D4-49C7-83C7-4BF66E55645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3A23FF-FE1C-41AE-A1D4-3F7E67105448}" type="datetime1">
              <a:rPr lang="en-US" smtClean="0"/>
              <a:pPr/>
              <a:t>4/26/13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515C9C-B0D4-49C7-83C7-4BF66E55645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641A963-0986-4E84-AE91-57E03B800C7E}" type="datetime1">
              <a:rPr lang="en-US" smtClean="0"/>
              <a:pPr/>
              <a:t>4/26/13</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515C9C-B0D4-49C7-83C7-4BF66E55645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002710-F92E-4BB7-AAC7-AEC0FED14E57}" type="datetime1">
              <a:rPr lang="en-US" smtClean="0"/>
              <a:pPr/>
              <a:t>4/26/13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515C9C-B0D4-49C7-83C7-4BF66E55645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D4BDE6-C580-49F4-8967-B64FD3048913}" type="datetime1">
              <a:rPr lang="en-US" smtClean="0"/>
              <a:pPr/>
              <a:t>4/26/13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515C9C-B0D4-49C7-83C7-4BF66E55645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E4B4DA-8766-46BE-8F10-35EA21271E5A}" type="datetime1">
              <a:rPr lang="en-US" smtClean="0"/>
              <a:pPr/>
              <a:t>4/26/13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515C9C-B0D4-49C7-83C7-4BF66E55645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descr="DEP_color_logo white text[Converted].pn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28600" y="191379"/>
            <a:ext cx="990600" cy="646821"/>
          </a:xfrm>
          <a:prstGeom prst="rect">
            <a:avLst/>
          </a:prstGeom>
        </p:spPr>
      </p:pic>
      <p:sp>
        <p:nvSpPr>
          <p:cNvPr id="2" name="Title Placeholder 1"/>
          <p:cNvSpPr>
            <a:spLocks noGrp="1"/>
          </p:cNvSpPr>
          <p:nvPr>
            <p:ph type="title"/>
          </p:nvPr>
        </p:nvSpPr>
        <p:spPr>
          <a:xfrm>
            <a:off x="838200" y="0"/>
            <a:ext cx="7848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492875"/>
            <a:ext cx="2133600" cy="365125"/>
          </a:xfrm>
          <a:prstGeom prst="rect">
            <a:avLst/>
          </a:prstGeom>
        </p:spPr>
        <p:txBody>
          <a:bodyPr vert="horz" lIns="91440" tIns="45720" rIns="91440" bIns="45720" rtlCol="0" anchor="ctr"/>
          <a:lstStyle>
            <a:lvl1pPr algn="l">
              <a:defRPr sz="1200">
                <a:solidFill>
                  <a:schemeClr val="bg1"/>
                </a:solidFill>
              </a:defRPr>
            </a:lvl1pPr>
          </a:lstStyle>
          <a:p>
            <a:fld id="{9E143E03-91FF-4BAF-9E2C-6D164A2D73C0}" type="datetime1">
              <a:rPr lang="en-US" smtClean="0"/>
              <a:pPr/>
              <a:t>4/26/13</a:t>
            </a:fld>
            <a:endParaRPr lang="en-US" dirty="0"/>
          </a:p>
        </p:txBody>
      </p:sp>
      <p:sp>
        <p:nvSpPr>
          <p:cNvPr id="5" name="Footer Placeholder 4"/>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a:defRPr sz="1200">
                <a:solidFill>
                  <a:schemeClr val="bg1"/>
                </a:solidFill>
              </a:defRPr>
            </a:lvl1pPr>
          </a:lstStyle>
          <a:p>
            <a:fld id="{D9515C9C-B0D4-49C7-83C7-4BF66E55645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p:txStyles>
    <p:titleStyle>
      <a:lvl1pPr algn="ctr" defTabSz="914400" rtl="0" eaLnBrk="1" latinLnBrk="0" hangingPunct="1">
        <a:spcBef>
          <a:spcPct val="0"/>
        </a:spcBef>
        <a:buNone/>
        <a:defRPr sz="4000" b="1" kern="1200">
          <a:solidFill>
            <a:schemeClr val="bg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5"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5.png"/><Relationship Id="rId6" Type="http://schemas.microsoft.com/office/2007/relationships/hdphoto" Target="../media/hdphoto2.wdp"/><Relationship Id="rId7"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25.png"/><Relationship Id="rId6"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25.png"/><Relationship Id="rId5" Type="http://schemas.microsoft.com/office/2007/relationships/hdphoto" Target="../media/hdphoto1.wdp"/><Relationship Id="rId6"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25.png"/><Relationship Id="rId5"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image" Target="../media/image3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 Id="rId3"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jpeg"/><Relationship Id="rId6" Type="http://schemas.openxmlformats.org/officeDocument/2006/relationships/hyperlink" Target="http://www.jmcsoil.com/index.html" TargetMode="External"/><Relationship Id="rId7" Type="http://schemas.openxmlformats.org/officeDocument/2006/relationships/hyperlink" Target="http://fieldenvironmental.com/evc-incremental-sampler.php" TargetMode="Externa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wm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63.jpeg"/><Relationship Id="rId5" Type="http://schemas.openxmlformats.org/officeDocument/2006/relationships/image" Target="../media/image64.jpeg"/><Relationship Id="rId6" Type="http://schemas.openxmlformats.org/officeDocument/2006/relationships/oleObject" Target="../embeddings/oleObject1.bin"/><Relationship Id="rId7" Type="http://schemas.openxmlformats.org/officeDocument/2006/relationships/image" Target="../media/image62.png"/><Relationship Id="rId8" Type="http://schemas.openxmlformats.org/officeDocument/2006/relationships/image" Target="../media/image65.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6.png"/><Relationship Id="rId3"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5" Type="http://schemas.openxmlformats.org/officeDocument/2006/relationships/image" Target="../media/image71.jpeg"/><Relationship Id="rId1" Type="http://schemas.openxmlformats.org/officeDocument/2006/relationships/slideLayout" Target="../slideLayouts/slideLayout7.xml"/><Relationship Id="rId2" Type="http://schemas.openxmlformats.org/officeDocument/2006/relationships/image" Target="../media/image6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11.jpeg"/><Relationship Id="rId9" Type="http://schemas.openxmlformats.org/officeDocument/2006/relationships/image" Target="../media/image12.jpe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Box 3"/>
          <p:cNvSpPr txBox="1"/>
          <p:nvPr/>
        </p:nvSpPr>
        <p:spPr>
          <a:xfrm>
            <a:off x="1981200" y="1519535"/>
            <a:ext cx="5181600" cy="523220"/>
          </a:xfrm>
          <a:prstGeom prst="rect">
            <a:avLst/>
          </a:prstGeom>
          <a:noFill/>
        </p:spPr>
        <p:txBody>
          <a:bodyPr wrap="square" rtlCol="0">
            <a:spAutoFit/>
          </a:bodyPr>
          <a:lstStyle/>
          <a:p>
            <a:pPr algn="ctr"/>
            <a:r>
              <a:rPr lang="en-US" sz="2800" b="1" dirty="0" smtClean="0">
                <a:solidFill>
                  <a:schemeClr val="bg1"/>
                </a:solidFill>
                <a:latin typeface="Arial" pitchFamily="34" charset="0"/>
                <a:cs typeface="Arial" pitchFamily="34" charset="0"/>
              </a:rPr>
              <a:t>Office of Communications</a:t>
            </a:r>
            <a:endParaRPr lang="en-US" sz="2800" b="1" dirty="0">
              <a:solidFill>
                <a:schemeClr val="bg1"/>
              </a:solidFill>
              <a:latin typeface="Arial" pitchFamily="34" charset="0"/>
              <a:cs typeface="Arial" pitchFamily="34" charset="0"/>
            </a:endParaRPr>
          </a:p>
        </p:txBody>
      </p:sp>
      <p:sp>
        <p:nvSpPr>
          <p:cNvPr id="6" name="TextBox 5"/>
          <p:cNvSpPr txBox="1"/>
          <p:nvPr/>
        </p:nvSpPr>
        <p:spPr>
          <a:xfrm>
            <a:off x="3276600" y="4724400"/>
            <a:ext cx="2362200" cy="523220"/>
          </a:xfrm>
          <a:prstGeom prst="rect">
            <a:avLst/>
          </a:prstGeom>
          <a:noFill/>
        </p:spPr>
        <p:txBody>
          <a:bodyPr wrap="square" rtlCol="0">
            <a:spAutoFit/>
          </a:bodyPr>
          <a:lstStyle/>
          <a:p>
            <a:pPr algn="ctr"/>
            <a:r>
              <a:rPr lang="en-US" sz="2800" b="1" dirty="0" smtClean="0">
                <a:latin typeface="Arial" pitchFamily="34" charset="0"/>
                <a:cs typeface="Arial" pitchFamily="34" charset="0"/>
              </a:rPr>
              <a:t>March 2013</a:t>
            </a:r>
            <a:endParaRPr lang="en-US" sz="2800" b="1" dirty="0">
              <a:latin typeface="Arial" pitchFamily="34" charset="0"/>
              <a:cs typeface="Arial" pitchFamily="34" charset="0"/>
            </a:endParaRPr>
          </a:p>
        </p:txBody>
      </p:sp>
      <p:sp>
        <p:nvSpPr>
          <p:cNvPr id="7" name="Text Box 9"/>
          <p:cNvSpPr txBox="1">
            <a:spLocks noChangeArrowheads="1"/>
          </p:cNvSpPr>
          <p:nvPr/>
        </p:nvSpPr>
        <p:spPr bwMode="auto">
          <a:xfrm>
            <a:off x="0" y="2057400"/>
            <a:ext cx="9144000" cy="1077218"/>
          </a:xfrm>
          <a:prstGeom prst="rect">
            <a:avLst/>
          </a:prstGeom>
          <a:noFill/>
          <a:ln>
            <a:noFill/>
          </a:ln>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sz="3200" b="1" dirty="0" smtClean="0"/>
              <a:t>Anclote Key, FL</a:t>
            </a:r>
          </a:p>
          <a:p>
            <a:pPr algn="ctr"/>
            <a:r>
              <a:rPr lang="en-US" sz="3200" dirty="0" smtClean="0"/>
              <a:t> </a:t>
            </a:r>
            <a:r>
              <a:rPr lang="en-US" sz="3200" b="1" dirty="0" smtClean="0"/>
              <a:t>Incremental Sampling Case Study (ISM)</a:t>
            </a:r>
            <a:endParaRPr lang="en-US" sz="3200" b="1" dirty="0"/>
          </a:p>
        </p:txBody>
      </p:sp>
      <p:pic>
        <p:nvPicPr>
          <p:cNvPr id="8" name="Pictur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46954" y="3276600"/>
            <a:ext cx="2972114" cy="2373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lide1.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2400" y="3048000"/>
            <a:ext cx="2590800" cy="2667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0434" y="1295400"/>
            <a:ext cx="4643966" cy="5262979"/>
          </a:xfrm>
          <a:prstGeom prst="rect">
            <a:avLst/>
          </a:prstGeom>
        </p:spPr>
        <p:txBody>
          <a:bodyPr wrap="square">
            <a:spAutoFit/>
          </a:bodyPr>
          <a:lstStyle/>
          <a:p>
            <a:r>
              <a:rPr lang="en-US" sz="2400" b="1" i="1" dirty="0" smtClean="0">
                <a:latin typeface="Arial"/>
                <a:cs typeface="Arial"/>
              </a:rPr>
              <a:t>COPCs: </a:t>
            </a:r>
          </a:p>
          <a:p>
            <a:r>
              <a:rPr lang="en-US" sz="2400" b="1" i="1" dirty="0">
                <a:latin typeface="Arial"/>
                <a:cs typeface="Arial"/>
              </a:rPr>
              <a:t>	</a:t>
            </a:r>
            <a:r>
              <a:rPr lang="en-US" sz="2400" dirty="0" smtClean="0">
                <a:latin typeface="Arial"/>
                <a:cs typeface="Arial"/>
              </a:rPr>
              <a:t>Lead and Mercury</a:t>
            </a:r>
          </a:p>
          <a:p>
            <a:endParaRPr lang="en-US" sz="2400" dirty="0" smtClean="0">
              <a:latin typeface="Arial"/>
              <a:cs typeface="Arial"/>
            </a:endParaRPr>
          </a:p>
          <a:p>
            <a:r>
              <a:rPr lang="en-US" sz="2400" b="1" i="1" dirty="0" smtClean="0">
                <a:latin typeface="Arial"/>
                <a:cs typeface="Arial"/>
              </a:rPr>
              <a:t>Source:</a:t>
            </a:r>
          </a:p>
          <a:p>
            <a:r>
              <a:rPr lang="en-US" sz="2400" b="1" i="1" dirty="0">
                <a:latin typeface="Arial"/>
                <a:cs typeface="Arial"/>
              </a:rPr>
              <a:t>	</a:t>
            </a:r>
            <a:r>
              <a:rPr lang="en-US" sz="2400" b="1" i="1" dirty="0" smtClean="0">
                <a:latin typeface="Arial"/>
                <a:cs typeface="Arial"/>
              </a:rPr>
              <a:t> </a:t>
            </a:r>
            <a:r>
              <a:rPr lang="en-US" sz="2400" dirty="0" smtClean="0">
                <a:latin typeface="Arial"/>
                <a:cs typeface="Arial"/>
              </a:rPr>
              <a:t>ATON batteries and 	 lead based paint</a:t>
            </a:r>
          </a:p>
          <a:p>
            <a:endParaRPr lang="en-US" sz="2400" dirty="0">
              <a:latin typeface="Arial"/>
              <a:cs typeface="Arial"/>
            </a:endParaRPr>
          </a:p>
          <a:p>
            <a:r>
              <a:rPr lang="en-US" sz="2400" b="1" i="1" dirty="0" smtClean="0">
                <a:latin typeface="Arial"/>
                <a:cs typeface="Arial"/>
              </a:rPr>
              <a:t>Receptors or concern:</a:t>
            </a:r>
          </a:p>
          <a:p>
            <a:pPr marL="342900" indent="-342900">
              <a:buFont typeface="Arial"/>
              <a:buChar char="•"/>
            </a:pPr>
            <a:r>
              <a:rPr lang="en-US" sz="2400" dirty="0" smtClean="0">
                <a:latin typeface="Arial"/>
                <a:cs typeface="Arial"/>
              </a:rPr>
              <a:t>current and future residents 	(Park Ranger’s residence)</a:t>
            </a:r>
          </a:p>
          <a:p>
            <a:pPr marL="342900" indent="-342900">
              <a:buFont typeface="Arial"/>
              <a:buChar char="•"/>
            </a:pPr>
            <a:r>
              <a:rPr lang="en-US" sz="2400" dirty="0" smtClean="0">
                <a:latin typeface="Arial"/>
                <a:cs typeface="Arial"/>
              </a:rPr>
              <a:t>park visitors</a:t>
            </a:r>
          </a:p>
          <a:p>
            <a:pPr marL="342900" indent="-342900">
              <a:buFont typeface="Arial"/>
              <a:buChar char="•"/>
            </a:pPr>
            <a:endParaRPr lang="en-US" sz="2400" dirty="0" smtClean="0">
              <a:latin typeface="Arial"/>
              <a:cs typeface="Arial"/>
            </a:endParaRPr>
          </a:p>
          <a:p>
            <a:r>
              <a:rPr lang="en-US" sz="2400" i="1" dirty="0" smtClean="0">
                <a:latin typeface="Arial"/>
                <a:cs typeface="Arial"/>
              </a:rPr>
              <a:t> 	</a:t>
            </a:r>
          </a:p>
          <a:p>
            <a:r>
              <a:rPr lang="en-US" sz="2400" i="1" dirty="0">
                <a:latin typeface="Arial"/>
                <a:cs typeface="Arial"/>
              </a:rPr>
              <a:t>	</a:t>
            </a:r>
            <a:endParaRPr lang="en-US" sz="2400" dirty="0">
              <a:latin typeface="Arial"/>
              <a:cs typeface="Arial"/>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6548973" y="1411355"/>
            <a:ext cx="2569634" cy="1955187"/>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97136" y="1411355"/>
            <a:ext cx="2453553" cy="1959704"/>
          </a:xfrm>
          <a:prstGeom prst="rect">
            <a:avLst/>
          </a:prstGeom>
        </p:spPr>
      </p:pic>
      <p:sp>
        <p:nvSpPr>
          <p:cNvPr id="8" name="Right Arrow 7"/>
          <p:cNvSpPr/>
          <p:nvPr/>
        </p:nvSpPr>
        <p:spPr>
          <a:xfrm rot="1613776">
            <a:off x="3424862" y="1361782"/>
            <a:ext cx="678683" cy="297816"/>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9" name="Right Arrow 8"/>
          <p:cNvSpPr/>
          <p:nvPr/>
        </p:nvSpPr>
        <p:spPr>
          <a:xfrm rot="1613776">
            <a:off x="4164854" y="2390887"/>
            <a:ext cx="678683" cy="297816"/>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10" name="Right Arrow 9"/>
          <p:cNvSpPr/>
          <p:nvPr/>
        </p:nvSpPr>
        <p:spPr>
          <a:xfrm rot="1613776">
            <a:off x="6751340" y="1336380"/>
            <a:ext cx="678683" cy="297816"/>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53000" y="3329265"/>
            <a:ext cx="3759200" cy="3504911"/>
          </a:xfrm>
          <a:prstGeom prst="rect">
            <a:avLst/>
          </a:prstGeom>
        </p:spPr>
      </p:pic>
      <p:sp>
        <p:nvSpPr>
          <p:cNvPr id="13" name="Rectangle 2"/>
          <p:cNvSpPr txBox="1">
            <a:spLocks noChangeArrowheads="1"/>
          </p:cNvSpPr>
          <p:nvPr/>
        </p:nvSpPr>
        <p:spPr>
          <a:xfrm>
            <a:off x="1422399" y="152400"/>
            <a:ext cx="12293601" cy="1239838"/>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b="1" dirty="0" smtClean="0">
                <a:solidFill>
                  <a:srgbClr val="FFFFFF"/>
                </a:solidFill>
                <a:latin typeface="Arial" charset="0"/>
              </a:rPr>
              <a:t>Planning:</a:t>
            </a:r>
            <a:r>
              <a:rPr lang="en-US" sz="4000" dirty="0" smtClean="0">
                <a:solidFill>
                  <a:srgbClr val="FFFFFF"/>
                </a:solidFill>
                <a:latin typeface="Arial" charset="0"/>
              </a:rPr>
              <a:t> </a:t>
            </a:r>
            <a:r>
              <a:rPr lang="en-US" sz="3600" u="sng" dirty="0" smtClean="0">
                <a:solidFill>
                  <a:srgbClr val="FFFFFF"/>
                </a:solidFill>
                <a:latin typeface="Arial" charset="0"/>
              </a:rPr>
              <a:t>Conceptual Site Model</a:t>
            </a:r>
            <a:endParaRPr lang="en-US" sz="3600" u="sng" dirty="0">
              <a:solidFill>
                <a:srgbClr val="FFFFFF"/>
              </a:solidFill>
              <a:latin typeface="Arial" charset="0"/>
            </a:endParaRPr>
          </a:p>
        </p:txBody>
      </p:sp>
    </p:spTree>
    <p:extLst>
      <p:ext uri="{BB962C8B-B14F-4D97-AF65-F5344CB8AC3E}">
        <p14:creationId xmlns:p14="http://schemas.microsoft.com/office/powerpoint/2010/main" val="222196127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1600200"/>
            <a:ext cx="8610600" cy="4154983"/>
          </a:xfrm>
          <a:prstGeom prst="rect">
            <a:avLst/>
          </a:prstGeom>
        </p:spPr>
        <p:txBody>
          <a:bodyPr wrap="square">
            <a:spAutoFit/>
          </a:bodyPr>
          <a:lstStyle/>
          <a:p>
            <a:pPr marL="342900" indent="-342900">
              <a:buFont typeface="Arial"/>
              <a:buChar char="•"/>
            </a:pPr>
            <a:r>
              <a:rPr lang="en-US" sz="2400" dirty="0" smtClean="0">
                <a:latin typeface="Arial"/>
                <a:cs typeface="Arial"/>
              </a:rPr>
              <a:t>Use ISM to obtain a reliable estimate of the grand mean lead concentration in the soil within each DU.</a:t>
            </a:r>
          </a:p>
          <a:p>
            <a:pPr marL="342900" indent="-342900">
              <a:buFont typeface="Arial"/>
              <a:buChar char="•"/>
            </a:pPr>
            <a:endParaRPr lang="en-US" sz="2400" dirty="0">
              <a:latin typeface="Arial"/>
              <a:cs typeface="Arial"/>
            </a:endParaRPr>
          </a:p>
          <a:p>
            <a:pPr marL="342900" indent="-342900">
              <a:buFont typeface="Arial"/>
              <a:buChar char="•"/>
            </a:pPr>
            <a:r>
              <a:rPr lang="en-US" sz="2400" dirty="0" smtClean="0">
                <a:latin typeface="Arial"/>
                <a:cs typeface="Arial"/>
              </a:rPr>
              <a:t>Use ISM to obtain the 95% UCL for mercury concentration in the soil within each DU.</a:t>
            </a:r>
          </a:p>
          <a:p>
            <a:pPr marL="342900" indent="-342900">
              <a:buFont typeface="Arial"/>
              <a:buChar char="•"/>
            </a:pPr>
            <a:endParaRPr lang="en-US" sz="2400" dirty="0">
              <a:latin typeface="Arial"/>
              <a:cs typeface="Arial"/>
            </a:endParaRPr>
          </a:p>
          <a:p>
            <a:pPr marL="342900" indent="-342900">
              <a:buFont typeface="Arial"/>
              <a:buChar char="•"/>
            </a:pPr>
            <a:r>
              <a:rPr lang="en-US" sz="2400" dirty="0" smtClean="0">
                <a:latin typeface="Arial"/>
                <a:cs typeface="Arial"/>
              </a:rPr>
              <a:t>Obtain discrete samples from each DU and calculate the mean (lead concentration) and 95% UCL (mercury concentration) for comparison with the ISM data. </a:t>
            </a:r>
          </a:p>
          <a:p>
            <a:r>
              <a:rPr lang="en-US" sz="2400" i="1" dirty="0" smtClean="0">
                <a:latin typeface="Arial"/>
                <a:cs typeface="Arial"/>
              </a:rPr>
              <a:t> 	</a:t>
            </a:r>
          </a:p>
          <a:p>
            <a:r>
              <a:rPr lang="en-US" sz="2400" i="1" dirty="0">
                <a:latin typeface="Arial"/>
                <a:cs typeface="Arial"/>
              </a:rPr>
              <a:t>	</a:t>
            </a:r>
            <a:endParaRPr lang="en-US" sz="2400" dirty="0">
              <a:latin typeface="Arial"/>
              <a:cs typeface="Arial"/>
            </a:endParaRPr>
          </a:p>
        </p:txBody>
      </p:sp>
      <p:sp>
        <p:nvSpPr>
          <p:cNvPr id="6" name="Rectangle 2"/>
          <p:cNvSpPr txBox="1">
            <a:spLocks noChangeArrowheads="1"/>
          </p:cNvSpPr>
          <p:nvPr/>
        </p:nvSpPr>
        <p:spPr>
          <a:xfrm>
            <a:off x="1346199" y="152400"/>
            <a:ext cx="12293601" cy="1239838"/>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b="1" dirty="0" smtClean="0">
                <a:solidFill>
                  <a:srgbClr val="FFFFFF"/>
                </a:solidFill>
                <a:latin typeface="Arial" charset="0"/>
              </a:rPr>
              <a:t>Planning:</a:t>
            </a:r>
            <a:r>
              <a:rPr lang="en-US" sz="4000" dirty="0" smtClean="0">
                <a:solidFill>
                  <a:srgbClr val="FFFFFF"/>
                </a:solidFill>
                <a:latin typeface="Arial" charset="0"/>
              </a:rPr>
              <a:t> </a:t>
            </a:r>
            <a:r>
              <a:rPr lang="en-US" sz="3600" u="sng" dirty="0" smtClean="0">
                <a:solidFill>
                  <a:srgbClr val="FFFFFF"/>
                </a:solidFill>
                <a:latin typeface="Arial" charset="0"/>
              </a:rPr>
              <a:t>Sapling Objectives</a:t>
            </a:r>
            <a:endParaRPr lang="en-US" sz="3600" u="sng" dirty="0">
              <a:solidFill>
                <a:srgbClr val="FFFFFF"/>
              </a:solidFill>
              <a:latin typeface="Arial" charset="0"/>
            </a:endParaRPr>
          </a:p>
        </p:txBody>
      </p:sp>
    </p:spTree>
    <p:extLst>
      <p:ext uri="{BB962C8B-B14F-4D97-AF65-F5344CB8AC3E}">
        <p14:creationId xmlns:p14="http://schemas.microsoft.com/office/powerpoint/2010/main" val="421250183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101600" y="2590800"/>
            <a:ext cx="4394200" cy="1752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latin typeface="Arial" charset="0"/>
              </a:rPr>
              <a:t>Located Northwest of the Lighthouse </a:t>
            </a:r>
          </a:p>
          <a:p>
            <a:r>
              <a:rPr lang="en-US" sz="2400" dirty="0" smtClean="0">
                <a:latin typeface="Arial" charset="0"/>
              </a:rPr>
              <a:t>Approximately 0.18 acre</a:t>
            </a:r>
          </a:p>
        </p:txBody>
      </p:sp>
      <p:sp>
        <p:nvSpPr>
          <p:cNvPr id="6" name="Rectangle 3"/>
          <p:cNvSpPr txBox="1">
            <a:spLocks noChangeArrowheads="1"/>
          </p:cNvSpPr>
          <p:nvPr/>
        </p:nvSpPr>
        <p:spPr>
          <a:xfrm>
            <a:off x="101600" y="2209800"/>
            <a:ext cx="1231900" cy="419100"/>
          </a:xfrm>
          <a:prstGeom prst="rect">
            <a:avLst/>
          </a:prstGeom>
          <a:solidFill>
            <a:srgbClr val="FFFF00"/>
          </a:solidFill>
          <a:ln>
            <a:solidFill>
              <a:schemeClr val="tx1"/>
            </a:solidFill>
          </a:ln>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b="1" dirty="0" smtClean="0">
                <a:latin typeface="Arial" charset="0"/>
              </a:rPr>
              <a:t>DU 1</a:t>
            </a:r>
            <a:endParaRPr lang="en-US" sz="2400" b="1" dirty="0">
              <a:latin typeface="Arial" charset="0"/>
            </a:endParaRPr>
          </a:p>
        </p:txBody>
      </p:sp>
      <p:sp>
        <p:nvSpPr>
          <p:cNvPr id="7" name="Rectangle 3"/>
          <p:cNvSpPr txBox="1">
            <a:spLocks noChangeArrowheads="1"/>
          </p:cNvSpPr>
          <p:nvPr/>
        </p:nvSpPr>
        <p:spPr>
          <a:xfrm>
            <a:off x="0" y="1143000"/>
            <a:ext cx="4203700" cy="14605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smtClean="0">
                <a:latin typeface="Arial" charset="0"/>
              </a:rPr>
              <a:t>DU designation based on historical data</a:t>
            </a:r>
            <a:endParaRPr lang="en-US" sz="2400" b="1" dirty="0">
              <a:latin typeface="Arial" charset="0"/>
            </a:endParaRPr>
          </a:p>
        </p:txBody>
      </p:sp>
      <p:sp>
        <p:nvSpPr>
          <p:cNvPr id="8" name="Rectangle 3"/>
          <p:cNvSpPr txBox="1">
            <a:spLocks noChangeArrowheads="1"/>
          </p:cNvSpPr>
          <p:nvPr/>
        </p:nvSpPr>
        <p:spPr>
          <a:xfrm>
            <a:off x="114300" y="4267200"/>
            <a:ext cx="1231900" cy="419100"/>
          </a:xfrm>
          <a:prstGeom prst="rect">
            <a:avLst/>
          </a:prstGeom>
          <a:solidFill>
            <a:srgbClr val="4FABE7"/>
          </a:solidFill>
          <a:ln>
            <a:solidFill>
              <a:schemeClr val="tx1"/>
            </a:solidFill>
          </a:ln>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b="1" dirty="0" smtClean="0">
                <a:latin typeface="Arial" charset="0"/>
              </a:rPr>
              <a:t>DU 2</a:t>
            </a:r>
            <a:endParaRPr lang="en-US" sz="2400" b="1" dirty="0">
              <a:latin typeface="Arial" charset="0"/>
            </a:endParaRPr>
          </a:p>
        </p:txBody>
      </p:sp>
      <p:sp>
        <p:nvSpPr>
          <p:cNvPr id="9" name="Rectangle 3"/>
          <p:cNvSpPr txBox="1">
            <a:spLocks noChangeArrowheads="1"/>
          </p:cNvSpPr>
          <p:nvPr/>
        </p:nvSpPr>
        <p:spPr>
          <a:xfrm>
            <a:off x="114300" y="4648200"/>
            <a:ext cx="4152900" cy="14605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latin typeface="Arial" charset="0"/>
              </a:rPr>
              <a:t>Area surrounding the Park Ranger’s residence</a:t>
            </a:r>
          </a:p>
          <a:p>
            <a:r>
              <a:rPr lang="en-US" sz="2400" dirty="0" smtClean="0">
                <a:latin typeface="Arial" charset="0"/>
              </a:rPr>
              <a:t>Approximately 0.5 acre</a:t>
            </a:r>
          </a:p>
          <a:p>
            <a:endParaRPr lang="en-US" sz="2400" dirty="0">
              <a:latin typeface="Arial" charset="0"/>
            </a:endParaRPr>
          </a:p>
        </p:txBody>
      </p:sp>
      <p:pic>
        <p:nvPicPr>
          <p:cNvPr id="10" name="Picture 9" descr="Figure 4 DUs.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95800" y="1094675"/>
            <a:ext cx="4572000" cy="5458525"/>
          </a:xfrm>
          <a:prstGeom prst="rect">
            <a:avLst/>
          </a:prstGeom>
        </p:spPr>
      </p:pic>
      <p:sp>
        <p:nvSpPr>
          <p:cNvPr id="11" name="Rectangle 2"/>
          <p:cNvSpPr txBox="1">
            <a:spLocks noChangeArrowheads="1"/>
          </p:cNvSpPr>
          <p:nvPr/>
        </p:nvSpPr>
        <p:spPr>
          <a:xfrm>
            <a:off x="1650999" y="152400"/>
            <a:ext cx="12293601" cy="1239838"/>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b="1" dirty="0" smtClean="0">
                <a:solidFill>
                  <a:srgbClr val="FFFFFF"/>
                </a:solidFill>
                <a:latin typeface="Arial" charset="0"/>
              </a:rPr>
              <a:t>Planning:</a:t>
            </a:r>
            <a:r>
              <a:rPr lang="en-US" sz="4000" dirty="0" smtClean="0">
                <a:solidFill>
                  <a:srgbClr val="FFFFFF"/>
                </a:solidFill>
                <a:latin typeface="Arial" charset="0"/>
              </a:rPr>
              <a:t> </a:t>
            </a:r>
            <a:r>
              <a:rPr lang="en-US" sz="3600" u="sng" dirty="0" smtClean="0">
                <a:solidFill>
                  <a:srgbClr val="FFFFFF"/>
                </a:solidFill>
                <a:latin typeface="Arial" charset="0"/>
              </a:rPr>
              <a:t>DU Identification </a:t>
            </a:r>
            <a:endParaRPr lang="en-US" sz="3600" u="sng" dirty="0">
              <a:solidFill>
                <a:srgbClr val="FFFFFF"/>
              </a:solidFill>
              <a:latin typeface="Arial" charset="0"/>
            </a:endParaRPr>
          </a:p>
        </p:txBody>
      </p:sp>
      <p:grpSp>
        <p:nvGrpSpPr>
          <p:cNvPr id="4" name="Group 3"/>
          <p:cNvGrpSpPr/>
          <p:nvPr/>
        </p:nvGrpSpPr>
        <p:grpSpPr>
          <a:xfrm>
            <a:off x="8382000" y="1143000"/>
            <a:ext cx="596900" cy="971955"/>
            <a:chOff x="8382000" y="1143000"/>
            <a:chExt cx="596900" cy="971955"/>
          </a:xfrm>
        </p:grpSpPr>
        <p:pic>
          <p:nvPicPr>
            <p:cNvPr id="2" name="Picture 1"/>
            <p:cNvPicPr>
              <a:picLocks noChangeAspect="1"/>
            </p:cNvPicPr>
            <p:nvPr/>
          </p:nvPicPr>
          <p:blipFill>
            <a:blip r:embed="rId4" cstate="email">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382000" y="1143000"/>
              <a:ext cx="596900" cy="843240"/>
            </a:xfrm>
            <a:prstGeom prst="rect">
              <a:avLst/>
            </a:prstGeom>
          </p:spPr>
        </p:pic>
        <p:sp>
          <p:nvSpPr>
            <p:cNvPr id="3" name="TextBox 2"/>
            <p:cNvSpPr txBox="1"/>
            <p:nvPr/>
          </p:nvSpPr>
          <p:spPr>
            <a:xfrm>
              <a:off x="8449735" y="1591735"/>
              <a:ext cx="381000" cy="523220"/>
            </a:xfrm>
            <a:prstGeom prst="rect">
              <a:avLst/>
            </a:prstGeom>
            <a:noFill/>
          </p:spPr>
          <p:txBody>
            <a:bodyPr wrap="square" rtlCol="0">
              <a:spAutoFit/>
            </a:bodyPr>
            <a:lstStyle/>
            <a:p>
              <a:r>
                <a:rPr lang="en-US" sz="2800" b="1" dirty="0" smtClean="0"/>
                <a:t>N</a:t>
              </a:r>
              <a:endParaRPr lang="en-US" sz="2800" b="1" dirty="0"/>
            </a:p>
          </p:txBody>
        </p:sp>
      </p:grpSp>
    </p:spTree>
    <p:extLst>
      <p:ext uri="{BB962C8B-B14F-4D97-AF65-F5344CB8AC3E}">
        <p14:creationId xmlns:p14="http://schemas.microsoft.com/office/powerpoint/2010/main" val="189919967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5"/>
          <p:cNvSpPr>
            <a:spLocks noGrp="1"/>
          </p:cNvSpPr>
          <p:nvPr>
            <p:ph idx="1"/>
          </p:nvPr>
        </p:nvSpPr>
        <p:spPr>
          <a:xfrm>
            <a:off x="152400" y="1524000"/>
            <a:ext cx="3886200" cy="4373563"/>
          </a:xfrm>
        </p:spPr>
        <p:txBody>
          <a:bodyPr>
            <a:normAutofit fontScale="85000" lnSpcReduction="20000"/>
          </a:bodyPr>
          <a:lstStyle/>
          <a:p>
            <a:pPr>
              <a:spcBef>
                <a:spcPts val="1200"/>
              </a:spcBef>
            </a:pPr>
            <a:r>
              <a:rPr lang="en-US" dirty="0">
                <a:latin typeface="Arial" charset="0"/>
              </a:rPr>
              <a:t>Increments collected </a:t>
            </a:r>
            <a:r>
              <a:rPr lang="en-US" dirty="0" smtClean="0">
                <a:latin typeface="Arial" charset="0"/>
              </a:rPr>
              <a:t>using </a:t>
            </a:r>
            <a:r>
              <a:rPr lang="en-US" b="1" dirty="0" smtClean="0">
                <a:latin typeface="Arial" charset="0"/>
              </a:rPr>
              <a:t>systematic random sampling </a:t>
            </a:r>
            <a:r>
              <a:rPr lang="en-US" dirty="0" smtClean="0">
                <a:latin typeface="Arial" charset="0"/>
              </a:rPr>
              <a:t>design</a:t>
            </a:r>
            <a:endParaRPr lang="en-US" dirty="0">
              <a:latin typeface="Arial" charset="0"/>
            </a:endParaRPr>
          </a:p>
          <a:p>
            <a:pPr>
              <a:spcBef>
                <a:spcPts val="1200"/>
              </a:spcBef>
            </a:pPr>
            <a:r>
              <a:rPr lang="en-US" dirty="0" smtClean="0">
                <a:latin typeface="Arial" charset="0"/>
              </a:rPr>
              <a:t>Three replicate sets collected from each DU </a:t>
            </a:r>
            <a:r>
              <a:rPr lang="en-US" dirty="0">
                <a:latin typeface="Arial" charset="0"/>
              </a:rPr>
              <a:t>for statistical </a:t>
            </a:r>
            <a:r>
              <a:rPr lang="en-US" dirty="0" smtClean="0">
                <a:latin typeface="Arial" charset="0"/>
              </a:rPr>
              <a:t>evaluations</a:t>
            </a:r>
          </a:p>
          <a:p>
            <a:pPr>
              <a:spcBef>
                <a:spcPts val="1200"/>
              </a:spcBef>
            </a:pPr>
            <a:r>
              <a:rPr lang="en-US" dirty="0" smtClean="0">
                <a:latin typeface="Arial" charset="0"/>
              </a:rPr>
              <a:t>Sampling depth for ISM: 0</a:t>
            </a:r>
            <a:r>
              <a:rPr lang="en-US" dirty="0">
                <a:latin typeface="Arial" charset="0"/>
              </a:rPr>
              <a:t>-6 </a:t>
            </a:r>
            <a:r>
              <a:rPr lang="en-US" dirty="0" smtClean="0">
                <a:latin typeface="Arial" charset="0"/>
              </a:rPr>
              <a:t>inches</a:t>
            </a:r>
          </a:p>
          <a:p>
            <a:pPr>
              <a:spcBef>
                <a:spcPts val="1200"/>
              </a:spcBef>
            </a:pPr>
            <a:r>
              <a:rPr lang="en-US" dirty="0">
                <a:latin typeface="Arial"/>
                <a:cs typeface="Arial"/>
              </a:rPr>
              <a:t>Obtain </a:t>
            </a:r>
            <a:r>
              <a:rPr lang="en-US" dirty="0" smtClean="0">
                <a:latin typeface="Arial"/>
                <a:cs typeface="Arial"/>
              </a:rPr>
              <a:t>one discrete sample </a:t>
            </a:r>
            <a:r>
              <a:rPr lang="en-US" dirty="0">
                <a:latin typeface="Arial"/>
                <a:cs typeface="Arial"/>
              </a:rPr>
              <a:t>from each </a:t>
            </a:r>
            <a:r>
              <a:rPr lang="en-US" dirty="0" smtClean="0">
                <a:latin typeface="Arial"/>
                <a:cs typeface="Arial"/>
              </a:rPr>
              <a:t>DU cell for </a:t>
            </a:r>
            <a:r>
              <a:rPr lang="en-US" dirty="0">
                <a:latin typeface="Arial"/>
                <a:cs typeface="Arial"/>
              </a:rPr>
              <a:t>comparison with the ISM data</a:t>
            </a:r>
            <a:endParaRPr lang="en-US" dirty="0">
              <a:latin typeface="Arial" charset="0"/>
            </a:endParaRPr>
          </a:p>
          <a:p>
            <a:pPr>
              <a:spcBef>
                <a:spcPts val="1200"/>
              </a:spcBef>
            </a:pPr>
            <a:endParaRPr lang="en-US" dirty="0">
              <a:latin typeface="Arial" charset="0"/>
            </a:endParaRPr>
          </a:p>
          <a:p>
            <a:endParaRPr lang="en-US" dirty="0">
              <a:latin typeface="Arial" charset="0"/>
            </a:endParaRPr>
          </a:p>
        </p:txBody>
      </p:sp>
      <p:sp>
        <p:nvSpPr>
          <p:cNvPr id="38916" name="TextBox 14"/>
          <p:cNvSpPr txBox="1">
            <a:spLocks noChangeArrowheads="1"/>
          </p:cNvSpPr>
          <p:nvPr/>
        </p:nvSpPr>
        <p:spPr bwMode="auto">
          <a:xfrm>
            <a:off x="76200" y="6477000"/>
            <a:ext cx="2941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t>ITRC, ISM-1, Section 5.3.5</a:t>
            </a:r>
          </a:p>
        </p:txBody>
      </p:sp>
      <p:pic>
        <p:nvPicPr>
          <p:cNvPr id="5" name="Picture 4" descr="systematic rando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38600" y="1371600"/>
            <a:ext cx="5015445" cy="4238349"/>
          </a:xfrm>
          <a:prstGeom prst="rect">
            <a:avLst/>
          </a:prstGeom>
          <a:solidFill>
            <a:schemeClr val="bg1"/>
          </a:solidFill>
          <a:ln>
            <a:solidFill>
              <a:schemeClr val="tx1"/>
            </a:solidFill>
          </a:ln>
        </p:spPr>
      </p:pic>
      <p:sp>
        <p:nvSpPr>
          <p:cNvPr id="7" name="Rectangle 2"/>
          <p:cNvSpPr txBox="1">
            <a:spLocks noChangeArrowheads="1"/>
          </p:cNvSpPr>
          <p:nvPr/>
        </p:nvSpPr>
        <p:spPr>
          <a:xfrm>
            <a:off x="1219200" y="152400"/>
            <a:ext cx="12293601" cy="1239838"/>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b="1" dirty="0" smtClean="0">
                <a:solidFill>
                  <a:srgbClr val="FFFFFF"/>
                </a:solidFill>
                <a:latin typeface="Arial" charset="0"/>
              </a:rPr>
              <a:t>Planning:</a:t>
            </a:r>
            <a:r>
              <a:rPr lang="en-US" sz="4000" dirty="0" smtClean="0">
                <a:solidFill>
                  <a:srgbClr val="FFFFFF"/>
                </a:solidFill>
                <a:latin typeface="Arial" charset="0"/>
              </a:rPr>
              <a:t> </a:t>
            </a:r>
            <a:r>
              <a:rPr lang="en-US" sz="3600" u="sng" dirty="0" smtClean="0">
                <a:solidFill>
                  <a:srgbClr val="FFFFFF"/>
                </a:solidFill>
                <a:latin typeface="Arial" charset="0"/>
              </a:rPr>
              <a:t>General Sampling Plan</a:t>
            </a:r>
            <a:endParaRPr lang="en-US" sz="3600" u="sng" dirty="0">
              <a:solidFill>
                <a:srgbClr val="FFFFFF"/>
              </a:solidFill>
              <a:latin typeface="Arial" charset="0"/>
            </a:endParaRPr>
          </a:p>
        </p:txBody>
      </p:sp>
    </p:spTree>
    <p:extLst>
      <p:ext uri="{BB962C8B-B14F-4D97-AF65-F5344CB8AC3E}">
        <p14:creationId xmlns:p14="http://schemas.microsoft.com/office/powerpoint/2010/main" val="235874963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9641B56-F1C1-4B9C-86AB-A9C4D2348069}" type="datetime1">
              <a:rPr lang="en-US" smtClean="0"/>
              <a:pPr/>
              <a:t>4/26/13</a:t>
            </a:fld>
            <a:endParaRPr lang="en-US"/>
          </a:p>
        </p:txBody>
      </p:sp>
      <p:sp>
        <p:nvSpPr>
          <p:cNvPr id="5" name="Slide Number Placeholder 4"/>
          <p:cNvSpPr>
            <a:spLocks noGrp="1"/>
          </p:cNvSpPr>
          <p:nvPr>
            <p:ph type="sldNum" sz="quarter" idx="12"/>
          </p:nvPr>
        </p:nvSpPr>
        <p:spPr/>
        <p:txBody>
          <a:bodyPr/>
          <a:lstStyle/>
          <a:p>
            <a:fld id="{D9515C9C-B0D4-49C7-83C7-4BF66E55645D}" type="slidenum">
              <a:rPr lang="en-US" smtClean="0"/>
              <a:pPr/>
              <a:t>14</a:t>
            </a:fld>
            <a:endParaRPr lang="en-US"/>
          </a:p>
        </p:txBody>
      </p:sp>
      <p:sp>
        <p:nvSpPr>
          <p:cNvPr id="6" name="Rectangle 2"/>
          <p:cNvSpPr txBox="1">
            <a:spLocks noChangeArrowheads="1"/>
          </p:cNvSpPr>
          <p:nvPr/>
        </p:nvSpPr>
        <p:spPr>
          <a:xfrm>
            <a:off x="1219200" y="152400"/>
            <a:ext cx="12293601" cy="1239838"/>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b="1" dirty="0" smtClean="0">
                <a:solidFill>
                  <a:srgbClr val="FFFFFF"/>
                </a:solidFill>
                <a:latin typeface="Arial" charset="0"/>
              </a:rPr>
              <a:t>Planning:</a:t>
            </a:r>
            <a:r>
              <a:rPr lang="en-US" sz="4000" dirty="0" smtClean="0">
                <a:solidFill>
                  <a:srgbClr val="FFFFFF"/>
                </a:solidFill>
                <a:latin typeface="Arial" charset="0"/>
              </a:rPr>
              <a:t> </a:t>
            </a:r>
            <a:r>
              <a:rPr lang="en-US" sz="3600" u="sng" dirty="0" smtClean="0">
                <a:solidFill>
                  <a:srgbClr val="FFFFFF"/>
                </a:solidFill>
                <a:latin typeface="Arial" charset="0"/>
              </a:rPr>
              <a:t>DU1 ISM Sampling Plan</a:t>
            </a:r>
            <a:endParaRPr lang="en-US" sz="3600" u="sng" dirty="0">
              <a:solidFill>
                <a:srgbClr val="FFFFFF"/>
              </a:solidFill>
              <a:latin typeface="Arial" charset="0"/>
            </a:endParaRPr>
          </a:p>
        </p:txBody>
      </p:sp>
      <p:sp>
        <p:nvSpPr>
          <p:cNvPr id="11" name="TextBox 10"/>
          <p:cNvSpPr txBox="1"/>
          <p:nvPr/>
        </p:nvSpPr>
        <p:spPr>
          <a:xfrm>
            <a:off x="4191000" y="1066800"/>
            <a:ext cx="2895600" cy="923330"/>
          </a:xfrm>
          <a:prstGeom prst="rect">
            <a:avLst/>
          </a:prstGeom>
          <a:noFill/>
        </p:spPr>
        <p:txBody>
          <a:bodyPr wrap="square" rtlCol="0">
            <a:spAutoFit/>
          </a:bodyPr>
          <a:lstStyle/>
          <a:p>
            <a:r>
              <a:rPr lang="en-US" dirty="0" smtClean="0">
                <a:latin typeface="Arial"/>
                <a:cs typeface="Arial"/>
              </a:rPr>
              <a:t>DU1 increments = 32</a:t>
            </a:r>
          </a:p>
          <a:p>
            <a:r>
              <a:rPr lang="en-US" dirty="0" smtClean="0">
                <a:latin typeface="Arial"/>
                <a:cs typeface="Arial"/>
              </a:rPr>
              <a:t>DU1 replicates = 3</a:t>
            </a:r>
          </a:p>
          <a:p>
            <a:endParaRPr lang="en-US" dirty="0"/>
          </a:p>
        </p:txBody>
      </p:sp>
      <p:sp>
        <p:nvSpPr>
          <p:cNvPr id="14" name="TextBox 13"/>
          <p:cNvSpPr txBox="1"/>
          <p:nvPr/>
        </p:nvSpPr>
        <p:spPr>
          <a:xfrm>
            <a:off x="76200" y="1066562"/>
            <a:ext cx="2895600" cy="923330"/>
          </a:xfrm>
          <a:prstGeom prst="rect">
            <a:avLst/>
          </a:prstGeom>
          <a:noFill/>
        </p:spPr>
        <p:txBody>
          <a:bodyPr wrap="square" rtlCol="0">
            <a:spAutoFit/>
          </a:bodyPr>
          <a:lstStyle/>
          <a:p>
            <a:r>
              <a:rPr lang="en-US" dirty="0" smtClean="0">
                <a:latin typeface="Arial"/>
                <a:cs typeface="Arial"/>
              </a:rPr>
              <a:t>DU1 ISM Coordinates and increment collection path</a:t>
            </a:r>
          </a:p>
          <a:p>
            <a:endParaRPr lang="en-US" dirty="0" smtClean="0">
              <a:latin typeface="Arial"/>
              <a:cs typeface="Arial"/>
            </a:endParaRPr>
          </a:p>
        </p:txBody>
      </p:sp>
      <p:pic>
        <p:nvPicPr>
          <p:cNvPr id="17" name="Picture 16" descr="Figure 5 DU 1.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70155" y="1752600"/>
            <a:ext cx="4849607" cy="4793115"/>
          </a:xfrm>
          <a:prstGeom prst="rect">
            <a:avLst/>
          </a:prstGeom>
          <a:ln>
            <a:solidFill>
              <a:schemeClr val="tx1"/>
            </a:solidFill>
          </a:ln>
        </p:spPr>
      </p:pic>
      <p:pic>
        <p:nvPicPr>
          <p:cNvPr id="18" name="Picture 17" descr="Figure 5 DU 1.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2400" y="1835547"/>
            <a:ext cx="2717600" cy="2507853"/>
          </a:xfrm>
          <a:prstGeom prst="rect">
            <a:avLst/>
          </a:prstGeom>
          <a:ln>
            <a:solidFill>
              <a:schemeClr val="tx1"/>
            </a:solidFill>
          </a:ln>
        </p:spPr>
      </p:pic>
      <p:grpSp>
        <p:nvGrpSpPr>
          <p:cNvPr id="2" name="Group 1"/>
          <p:cNvGrpSpPr/>
          <p:nvPr/>
        </p:nvGrpSpPr>
        <p:grpSpPr>
          <a:xfrm>
            <a:off x="4267200" y="5840849"/>
            <a:ext cx="4038601" cy="1169551"/>
            <a:chOff x="235780" y="5029201"/>
            <a:chExt cx="4419158" cy="1292641"/>
          </a:xfrm>
        </p:grpSpPr>
        <p:grpSp>
          <p:nvGrpSpPr>
            <p:cNvPr id="9" name="Group 8"/>
            <p:cNvGrpSpPr/>
            <p:nvPr/>
          </p:nvGrpSpPr>
          <p:grpSpPr>
            <a:xfrm>
              <a:off x="235781" y="5029201"/>
              <a:ext cx="4419157" cy="1292641"/>
              <a:chOff x="921581" y="4724401"/>
              <a:chExt cx="4419157" cy="1292641"/>
            </a:xfrm>
          </p:grpSpPr>
          <p:sp>
            <p:nvSpPr>
              <p:cNvPr id="10" name="Oval 9"/>
              <p:cNvSpPr>
                <a:spLocks noChangeAspect="1"/>
              </p:cNvSpPr>
              <p:nvPr/>
            </p:nvSpPr>
            <p:spPr>
              <a:xfrm>
                <a:off x="921581" y="4840702"/>
                <a:ext cx="136359" cy="136359"/>
              </a:xfrm>
              <a:prstGeom prst="ellipse">
                <a:avLst/>
              </a:prstGeom>
              <a:solidFill>
                <a:srgbClr val="FFFF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066800" y="4724401"/>
                <a:ext cx="4273938" cy="1292641"/>
              </a:xfrm>
              <a:prstGeom prst="rect">
                <a:avLst/>
              </a:prstGeom>
              <a:noFill/>
            </p:spPr>
            <p:txBody>
              <a:bodyPr wrap="square" rtlCol="0">
                <a:spAutoFit/>
              </a:bodyPr>
              <a:lstStyle/>
              <a:p>
                <a:r>
                  <a:rPr lang="en-US" sz="1400" b="1" dirty="0" smtClean="0">
                    <a:latin typeface="Arial"/>
                    <a:cs typeface="Arial"/>
                  </a:rPr>
                  <a:t>DU1 ISM1</a:t>
                </a:r>
              </a:p>
              <a:p>
                <a:r>
                  <a:rPr lang="en-US" sz="1400" b="1" dirty="0" smtClean="0">
                    <a:latin typeface="Arial"/>
                    <a:cs typeface="Arial"/>
                  </a:rPr>
                  <a:t>DU1 ISM2</a:t>
                </a:r>
              </a:p>
              <a:p>
                <a:r>
                  <a:rPr lang="en-US" sz="1400" b="1" dirty="0" smtClean="0">
                    <a:latin typeface="Arial"/>
                    <a:cs typeface="Arial"/>
                  </a:rPr>
                  <a:t>DU1 ISM3</a:t>
                </a:r>
              </a:p>
              <a:p>
                <a:endParaRPr lang="en-US" sz="1400" dirty="0">
                  <a:latin typeface="Arial"/>
                  <a:cs typeface="Arial"/>
                </a:endParaRPr>
              </a:p>
              <a:p>
                <a:r>
                  <a:rPr lang="en-US" sz="1400" dirty="0" smtClean="0">
                    <a:latin typeface="Arial"/>
                    <a:cs typeface="Arial"/>
                  </a:rPr>
                  <a:t> </a:t>
                </a:r>
                <a:endParaRPr lang="en-US" sz="1400" dirty="0"/>
              </a:p>
            </p:txBody>
          </p:sp>
        </p:grpSp>
        <p:sp>
          <p:nvSpPr>
            <p:cNvPr id="15" name="Oval 14"/>
            <p:cNvSpPr>
              <a:spLocks noChangeAspect="1"/>
            </p:cNvSpPr>
            <p:nvPr/>
          </p:nvSpPr>
          <p:spPr>
            <a:xfrm>
              <a:off x="235780" y="5384121"/>
              <a:ext cx="136362" cy="136362"/>
            </a:xfrm>
            <a:prstGeom prst="ellipse">
              <a:avLst/>
            </a:prstGeom>
            <a:solidFill>
              <a:srgbClr val="FF68BA"/>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a:spLocks noChangeAspect="1"/>
            </p:cNvSpPr>
            <p:nvPr/>
          </p:nvSpPr>
          <p:spPr>
            <a:xfrm>
              <a:off x="238385" y="5618739"/>
              <a:ext cx="136362" cy="136362"/>
            </a:xfrm>
            <a:prstGeom prst="ellipse">
              <a:avLst/>
            </a:prstGeom>
            <a:solidFill>
              <a:srgbClr val="45FF48"/>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8547100" y="5581245"/>
            <a:ext cx="596900" cy="971955"/>
            <a:chOff x="8382000" y="1143000"/>
            <a:chExt cx="596900" cy="971955"/>
          </a:xfrm>
        </p:grpSpPr>
        <p:pic>
          <p:nvPicPr>
            <p:cNvPr id="20" name="Picture 19"/>
            <p:cNvPicPr>
              <a:picLocks noChangeAspect="1"/>
            </p:cNvPicPr>
            <p:nvPr/>
          </p:nvPicPr>
          <p:blipFill>
            <a:blip r:embed="rId5" cstate="email">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382000" y="1143000"/>
              <a:ext cx="596900" cy="843240"/>
            </a:xfrm>
            <a:prstGeom prst="rect">
              <a:avLst/>
            </a:prstGeom>
          </p:spPr>
        </p:pic>
        <p:sp>
          <p:nvSpPr>
            <p:cNvPr id="21" name="TextBox 20"/>
            <p:cNvSpPr txBox="1"/>
            <p:nvPr/>
          </p:nvSpPr>
          <p:spPr>
            <a:xfrm>
              <a:off x="8449735" y="1591735"/>
              <a:ext cx="381000" cy="523220"/>
            </a:xfrm>
            <a:prstGeom prst="rect">
              <a:avLst/>
            </a:prstGeom>
            <a:noFill/>
          </p:spPr>
          <p:txBody>
            <a:bodyPr wrap="square" rtlCol="0">
              <a:spAutoFit/>
            </a:bodyPr>
            <a:lstStyle/>
            <a:p>
              <a:r>
                <a:rPr lang="en-US" sz="2800" b="1" dirty="0" smtClean="0"/>
                <a:t>N</a:t>
              </a:r>
              <a:endParaRPr lang="en-US" sz="2800" b="1" dirty="0"/>
            </a:p>
          </p:txBody>
        </p:sp>
      </p:grpSp>
      <p:pic>
        <p:nvPicPr>
          <p:cNvPr id="24" name="Picture 23"/>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4572000"/>
            <a:ext cx="3870832" cy="1181100"/>
          </a:xfrm>
          <a:prstGeom prst="rect">
            <a:avLst/>
          </a:prstGeom>
        </p:spPr>
      </p:pic>
    </p:spTree>
    <p:extLst>
      <p:ext uri="{BB962C8B-B14F-4D97-AF65-F5344CB8AC3E}">
        <p14:creationId xmlns:p14="http://schemas.microsoft.com/office/powerpoint/2010/main" val="112263384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9641B56-F1C1-4B9C-86AB-A9C4D2348069}" type="datetime1">
              <a:rPr lang="en-US" smtClean="0"/>
              <a:pPr/>
              <a:t>4/26/13</a:t>
            </a:fld>
            <a:endParaRPr lang="en-US"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15</a:t>
            </a:fld>
            <a:endParaRPr lang="en-US"/>
          </a:p>
        </p:txBody>
      </p:sp>
      <p:sp>
        <p:nvSpPr>
          <p:cNvPr id="8" name="TextBox 7"/>
          <p:cNvSpPr txBox="1"/>
          <p:nvPr/>
        </p:nvSpPr>
        <p:spPr>
          <a:xfrm>
            <a:off x="4335076" y="1371600"/>
            <a:ext cx="4273937" cy="646331"/>
          </a:xfrm>
          <a:prstGeom prst="rect">
            <a:avLst/>
          </a:prstGeom>
          <a:noFill/>
        </p:spPr>
        <p:txBody>
          <a:bodyPr wrap="square" rtlCol="0">
            <a:spAutoFit/>
          </a:bodyPr>
          <a:lstStyle/>
          <a:p>
            <a:r>
              <a:rPr lang="en-US" dirty="0" smtClean="0">
                <a:latin typeface="Arial"/>
                <a:cs typeface="Arial"/>
              </a:rPr>
              <a:t>Discrete</a:t>
            </a:r>
            <a:r>
              <a:rPr lang="en-US" b="1" dirty="0" smtClean="0">
                <a:latin typeface="Arial"/>
                <a:cs typeface="Arial"/>
              </a:rPr>
              <a:t> </a:t>
            </a:r>
            <a:r>
              <a:rPr lang="en-US" dirty="0" smtClean="0">
                <a:latin typeface="Arial"/>
                <a:cs typeface="Arial"/>
              </a:rPr>
              <a:t>Samples = 32</a:t>
            </a:r>
          </a:p>
          <a:p>
            <a:endParaRPr lang="en-US" dirty="0"/>
          </a:p>
        </p:txBody>
      </p:sp>
      <p:sp>
        <p:nvSpPr>
          <p:cNvPr id="9" name="Rectangle 2"/>
          <p:cNvSpPr txBox="1">
            <a:spLocks noGrp="1" noChangeArrowheads="1"/>
          </p:cNvSpPr>
          <p:nvPr>
            <p:ph type="title"/>
          </p:nvPr>
        </p:nvSpPr>
        <p:spPr>
          <a:xfrm>
            <a:off x="1219200" y="4438"/>
            <a:ext cx="100584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b="1" dirty="0" smtClean="0">
                <a:solidFill>
                  <a:srgbClr val="FFFFFF"/>
                </a:solidFill>
                <a:latin typeface="Arial" charset="0"/>
              </a:rPr>
              <a:t>Planning:</a:t>
            </a:r>
            <a:r>
              <a:rPr lang="en-US" sz="4000" dirty="0" smtClean="0">
                <a:solidFill>
                  <a:srgbClr val="FFFFFF"/>
                </a:solidFill>
                <a:latin typeface="Arial" charset="0"/>
              </a:rPr>
              <a:t> </a:t>
            </a:r>
            <a:r>
              <a:rPr lang="en-US" sz="3600" b="0" u="sng" dirty="0" smtClean="0">
                <a:solidFill>
                  <a:srgbClr val="FFFFFF"/>
                </a:solidFill>
                <a:latin typeface="Arial" charset="0"/>
              </a:rPr>
              <a:t>DU1 Discrete Sampling</a:t>
            </a:r>
            <a:endParaRPr lang="en-US" sz="3600" b="0" u="sng" dirty="0">
              <a:solidFill>
                <a:srgbClr val="FFFFFF"/>
              </a:solidFill>
              <a:latin typeface="Arial" charset="0"/>
            </a:endParaRPr>
          </a:p>
        </p:txBody>
      </p:sp>
      <p:pic>
        <p:nvPicPr>
          <p:cNvPr id="14" name="Picture 13" descr="Figure 6 DU 1 Discrete.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19600" y="1828800"/>
            <a:ext cx="4601973" cy="4419600"/>
          </a:xfrm>
          <a:prstGeom prst="rect">
            <a:avLst/>
          </a:prstGeom>
          <a:ln>
            <a:solidFill>
              <a:schemeClr val="tx1"/>
            </a:solidFill>
          </a:ln>
        </p:spPr>
      </p:pic>
      <p:pic>
        <p:nvPicPr>
          <p:cNvPr id="15" name="Picture 14" descr="Figure 6 DU 1 Discrete.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3400" y="2057400"/>
            <a:ext cx="2417716" cy="2132261"/>
          </a:xfrm>
          <a:prstGeom prst="rect">
            <a:avLst/>
          </a:prstGeom>
          <a:ln>
            <a:solidFill>
              <a:schemeClr val="tx1"/>
            </a:solidFill>
          </a:ln>
        </p:spPr>
      </p:pic>
      <p:sp>
        <p:nvSpPr>
          <p:cNvPr id="11" name="TextBox 10"/>
          <p:cNvSpPr txBox="1"/>
          <p:nvPr/>
        </p:nvSpPr>
        <p:spPr>
          <a:xfrm>
            <a:off x="381000" y="1371600"/>
            <a:ext cx="3124200" cy="646331"/>
          </a:xfrm>
          <a:prstGeom prst="rect">
            <a:avLst/>
          </a:prstGeom>
          <a:noFill/>
        </p:spPr>
        <p:txBody>
          <a:bodyPr wrap="square" rtlCol="0">
            <a:spAutoFit/>
          </a:bodyPr>
          <a:lstStyle/>
          <a:p>
            <a:r>
              <a:rPr lang="en-US" dirty="0" smtClean="0">
                <a:latin typeface="Arial"/>
                <a:cs typeface="Arial"/>
              </a:rPr>
              <a:t>DU1 Discrete </a:t>
            </a:r>
            <a:r>
              <a:rPr lang="en-US" dirty="0">
                <a:latin typeface="Arial"/>
                <a:cs typeface="Arial"/>
              </a:rPr>
              <a:t>s</a:t>
            </a:r>
            <a:r>
              <a:rPr lang="en-US" dirty="0" smtClean="0">
                <a:latin typeface="Arial"/>
                <a:cs typeface="Arial"/>
              </a:rPr>
              <a:t>ampling  collection path</a:t>
            </a:r>
          </a:p>
        </p:txBody>
      </p:sp>
      <p:grpSp>
        <p:nvGrpSpPr>
          <p:cNvPr id="3" name="Group 2"/>
          <p:cNvGrpSpPr/>
          <p:nvPr/>
        </p:nvGrpSpPr>
        <p:grpSpPr>
          <a:xfrm>
            <a:off x="152400" y="4724400"/>
            <a:ext cx="4502537" cy="1292662"/>
            <a:chOff x="838200" y="4724400"/>
            <a:chExt cx="4502537" cy="1292662"/>
          </a:xfrm>
        </p:grpSpPr>
        <p:sp>
          <p:nvSpPr>
            <p:cNvPr id="2" name="Oval 1"/>
            <p:cNvSpPr/>
            <p:nvPr/>
          </p:nvSpPr>
          <p:spPr>
            <a:xfrm>
              <a:off x="838200" y="4800600"/>
              <a:ext cx="228600" cy="228600"/>
            </a:xfrm>
            <a:prstGeom prst="ellipse">
              <a:avLst/>
            </a:prstGeom>
            <a:solidFill>
              <a:srgbClr val="47C4FF"/>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838200" y="5181600"/>
              <a:ext cx="228600" cy="228600"/>
            </a:xfrm>
            <a:prstGeom prst="ellipse">
              <a:avLst/>
            </a:prstGeom>
            <a:solidFill>
              <a:schemeClr val="tx1"/>
            </a:solidFill>
            <a:ln>
              <a:solidFill>
                <a:srgbClr val="47C4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066800" y="4724400"/>
              <a:ext cx="4273937" cy="1292662"/>
            </a:xfrm>
            <a:prstGeom prst="rect">
              <a:avLst/>
            </a:prstGeom>
            <a:noFill/>
          </p:spPr>
          <p:txBody>
            <a:bodyPr wrap="square" rtlCol="0">
              <a:spAutoFit/>
            </a:bodyPr>
            <a:lstStyle/>
            <a:p>
              <a:r>
                <a:rPr lang="en-US" sz="1600" dirty="0" smtClean="0">
                  <a:latin typeface="Arial"/>
                  <a:cs typeface="Arial"/>
                </a:rPr>
                <a:t> Surface </a:t>
              </a:r>
              <a:r>
                <a:rPr lang="en-US" sz="1600" dirty="0">
                  <a:latin typeface="Arial"/>
                  <a:cs typeface="Arial"/>
                </a:rPr>
                <a:t>(0-6in</a:t>
              </a:r>
              <a:r>
                <a:rPr lang="en-US" sz="1600" dirty="0" smtClean="0">
                  <a:latin typeface="Arial"/>
                  <a:cs typeface="Arial"/>
                </a:rPr>
                <a:t>) discrete sample location</a:t>
              </a:r>
            </a:p>
            <a:p>
              <a:endParaRPr lang="en-US" sz="1600" dirty="0">
                <a:latin typeface="Arial"/>
                <a:cs typeface="Arial"/>
              </a:endParaRPr>
            </a:p>
            <a:p>
              <a:r>
                <a:rPr lang="en-US" sz="1600" dirty="0" smtClean="0">
                  <a:latin typeface="Arial"/>
                  <a:cs typeface="Arial"/>
                </a:rPr>
                <a:t> Surface (0-6in) and subsurface (6-24in)</a:t>
              </a:r>
            </a:p>
            <a:p>
              <a:r>
                <a:rPr lang="en-US" sz="1600" dirty="0" smtClean="0">
                  <a:latin typeface="Arial"/>
                  <a:cs typeface="Arial"/>
                </a:rPr>
                <a:t> discrete sample locations</a:t>
              </a:r>
            </a:p>
            <a:p>
              <a:endParaRPr lang="en-US" sz="1400" dirty="0"/>
            </a:p>
          </p:txBody>
        </p:sp>
      </p:grpSp>
      <p:grpSp>
        <p:nvGrpSpPr>
          <p:cNvPr id="16" name="Group 15"/>
          <p:cNvGrpSpPr/>
          <p:nvPr/>
        </p:nvGrpSpPr>
        <p:grpSpPr>
          <a:xfrm>
            <a:off x="8394700" y="5334000"/>
            <a:ext cx="596900" cy="971955"/>
            <a:chOff x="8382000" y="1143000"/>
            <a:chExt cx="596900" cy="971955"/>
          </a:xfrm>
        </p:grpSpPr>
        <p:pic>
          <p:nvPicPr>
            <p:cNvPr id="17" name="Picture 16"/>
            <p:cNvPicPr>
              <a:picLocks noChangeAspect="1"/>
            </p:cNvPicPr>
            <p:nvPr/>
          </p:nvPicPr>
          <p:blipFill>
            <a:blip r:embed="rId5" cstate="email">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382000" y="1143000"/>
              <a:ext cx="596900" cy="843240"/>
            </a:xfrm>
            <a:prstGeom prst="rect">
              <a:avLst/>
            </a:prstGeom>
          </p:spPr>
        </p:pic>
        <p:sp>
          <p:nvSpPr>
            <p:cNvPr id="18" name="TextBox 17"/>
            <p:cNvSpPr txBox="1"/>
            <p:nvPr/>
          </p:nvSpPr>
          <p:spPr>
            <a:xfrm>
              <a:off x="8449735" y="1591735"/>
              <a:ext cx="381000" cy="523220"/>
            </a:xfrm>
            <a:prstGeom prst="rect">
              <a:avLst/>
            </a:prstGeom>
            <a:noFill/>
          </p:spPr>
          <p:txBody>
            <a:bodyPr wrap="square" rtlCol="0">
              <a:spAutoFit/>
            </a:bodyPr>
            <a:lstStyle/>
            <a:p>
              <a:r>
                <a:rPr lang="en-US" sz="2800" b="1" dirty="0" smtClean="0"/>
                <a:t>N</a:t>
              </a:r>
              <a:endParaRPr lang="en-US" sz="2800" b="1" dirty="0"/>
            </a:p>
          </p:txBody>
        </p:sp>
      </p:grpSp>
    </p:spTree>
    <p:extLst>
      <p:ext uri="{BB962C8B-B14F-4D97-AF65-F5344CB8AC3E}">
        <p14:creationId xmlns:p14="http://schemas.microsoft.com/office/powerpoint/2010/main" val="2396337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9641B56-F1C1-4B9C-86AB-A9C4D2348069}" type="datetime1">
              <a:rPr lang="en-US" smtClean="0"/>
              <a:pPr/>
              <a:t>4/26/13</a:t>
            </a:fld>
            <a:endParaRPr lang="en-US"/>
          </a:p>
        </p:txBody>
      </p:sp>
      <p:sp>
        <p:nvSpPr>
          <p:cNvPr id="5" name="Slide Number Placeholder 4"/>
          <p:cNvSpPr>
            <a:spLocks noGrp="1"/>
          </p:cNvSpPr>
          <p:nvPr>
            <p:ph type="sldNum" sz="quarter" idx="12"/>
          </p:nvPr>
        </p:nvSpPr>
        <p:spPr/>
        <p:txBody>
          <a:bodyPr/>
          <a:lstStyle/>
          <a:p>
            <a:fld id="{D9515C9C-B0D4-49C7-83C7-4BF66E55645D}" type="slidenum">
              <a:rPr lang="en-US" smtClean="0"/>
              <a:pPr/>
              <a:t>16</a:t>
            </a:fld>
            <a:endParaRPr lang="en-US"/>
          </a:p>
        </p:txBody>
      </p:sp>
      <p:sp>
        <p:nvSpPr>
          <p:cNvPr id="227" name="Rectangle 2"/>
          <p:cNvSpPr txBox="1">
            <a:spLocks noChangeArrowheads="1"/>
          </p:cNvSpPr>
          <p:nvPr/>
        </p:nvSpPr>
        <p:spPr>
          <a:xfrm>
            <a:off x="1219200" y="152400"/>
            <a:ext cx="12293601" cy="1239838"/>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b="1" dirty="0" smtClean="0">
                <a:solidFill>
                  <a:srgbClr val="FFFFFF"/>
                </a:solidFill>
                <a:latin typeface="Arial" charset="0"/>
              </a:rPr>
              <a:t>Planning:</a:t>
            </a:r>
            <a:r>
              <a:rPr lang="en-US" sz="4000" dirty="0" smtClean="0">
                <a:solidFill>
                  <a:srgbClr val="FFFFFF"/>
                </a:solidFill>
                <a:latin typeface="Arial" charset="0"/>
              </a:rPr>
              <a:t> </a:t>
            </a:r>
            <a:r>
              <a:rPr lang="en-US" sz="3600" u="sng" dirty="0" smtClean="0">
                <a:solidFill>
                  <a:srgbClr val="FFFFFF"/>
                </a:solidFill>
                <a:latin typeface="Arial" charset="0"/>
              </a:rPr>
              <a:t>DU2 ISM Sampling Plan</a:t>
            </a:r>
            <a:endParaRPr lang="en-US" sz="3600" u="sng" dirty="0">
              <a:solidFill>
                <a:srgbClr val="FFFFFF"/>
              </a:solidFill>
              <a:latin typeface="Arial" charset="0"/>
            </a:endParaRPr>
          </a:p>
        </p:txBody>
      </p:sp>
      <p:pic>
        <p:nvPicPr>
          <p:cNvPr id="234" name="Picture 233" descr="Figure 7 DU 2.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04800" y="1905000"/>
            <a:ext cx="2315819" cy="2496742"/>
          </a:xfrm>
          <a:prstGeom prst="rect">
            <a:avLst/>
          </a:prstGeom>
          <a:ln>
            <a:solidFill>
              <a:schemeClr val="tx1"/>
            </a:solidFill>
          </a:ln>
        </p:spPr>
      </p:pic>
      <p:pic>
        <p:nvPicPr>
          <p:cNvPr id="239" name="Picture 238" descr="Figure 7 DU 2.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91000" y="1969359"/>
            <a:ext cx="4691183" cy="4507641"/>
          </a:xfrm>
          <a:prstGeom prst="rect">
            <a:avLst/>
          </a:prstGeom>
          <a:ln>
            <a:solidFill>
              <a:schemeClr val="tx1"/>
            </a:solidFill>
          </a:ln>
        </p:spPr>
      </p:pic>
      <p:sp>
        <p:nvSpPr>
          <p:cNvPr id="9" name="TextBox 8"/>
          <p:cNvSpPr txBox="1"/>
          <p:nvPr/>
        </p:nvSpPr>
        <p:spPr>
          <a:xfrm>
            <a:off x="152400" y="1219200"/>
            <a:ext cx="2895600" cy="923330"/>
          </a:xfrm>
          <a:prstGeom prst="rect">
            <a:avLst/>
          </a:prstGeom>
          <a:noFill/>
        </p:spPr>
        <p:txBody>
          <a:bodyPr wrap="square" rtlCol="0">
            <a:spAutoFit/>
          </a:bodyPr>
          <a:lstStyle/>
          <a:p>
            <a:r>
              <a:rPr lang="en-US" dirty="0" smtClean="0">
                <a:latin typeface="Arial"/>
                <a:cs typeface="Arial"/>
              </a:rPr>
              <a:t>DU2 ISM Coordinates and increment collection path</a:t>
            </a:r>
          </a:p>
          <a:p>
            <a:endParaRPr lang="en-US" dirty="0" smtClean="0">
              <a:latin typeface="Arial"/>
              <a:cs typeface="Arial"/>
            </a:endParaRPr>
          </a:p>
        </p:txBody>
      </p:sp>
      <p:sp>
        <p:nvSpPr>
          <p:cNvPr id="10" name="TextBox 9"/>
          <p:cNvSpPr txBox="1"/>
          <p:nvPr/>
        </p:nvSpPr>
        <p:spPr>
          <a:xfrm>
            <a:off x="4114800" y="1286470"/>
            <a:ext cx="2895600" cy="923330"/>
          </a:xfrm>
          <a:prstGeom prst="rect">
            <a:avLst/>
          </a:prstGeom>
          <a:noFill/>
        </p:spPr>
        <p:txBody>
          <a:bodyPr wrap="square" rtlCol="0">
            <a:spAutoFit/>
          </a:bodyPr>
          <a:lstStyle/>
          <a:p>
            <a:r>
              <a:rPr lang="en-US" dirty="0" smtClean="0">
                <a:latin typeface="Arial"/>
                <a:cs typeface="Arial"/>
              </a:rPr>
              <a:t>DU1 increments = 30</a:t>
            </a:r>
          </a:p>
          <a:p>
            <a:r>
              <a:rPr lang="en-US" dirty="0" smtClean="0">
                <a:latin typeface="Arial"/>
                <a:cs typeface="Arial"/>
              </a:rPr>
              <a:t>DU1 replicates = 3</a:t>
            </a:r>
          </a:p>
          <a:p>
            <a:endParaRPr lang="en-US" dirty="0"/>
          </a:p>
        </p:txBody>
      </p:sp>
      <p:grpSp>
        <p:nvGrpSpPr>
          <p:cNvPr id="18" name="Group 17"/>
          <p:cNvGrpSpPr/>
          <p:nvPr/>
        </p:nvGrpSpPr>
        <p:grpSpPr>
          <a:xfrm>
            <a:off x="8229600" y="5562600"/>
            <a:ext cx="596900" cy="971955"/>
            <a:chOff x="8382000" y="1143000"/>
            <a:chExt cx="596900" cy="971955"/>
          </a:xfrm>
        </p:grpSpPr>
        <p:pic>
          <p:nvPicPr>
            <p:cNvPr id="19" name="Picture 18"/>
            <p:cNvPicPr>
              <a:picLocks noChangeAspect="1"/>
            </p:cNvPicPr>
            <p:nvPr/>
          </p:nvPicPr>
          <p:blipFill>
            <a:blip r:embed="rId4" cstate="email">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382000" y="1143000"/>
              <a:ext cx="596900" cy="843240"/>
            </a:xfrm>
            <a:prstGeom prst="rect">
              <a:avLst/>
            </a:prstGeom>
          </p:spPr>
        </p:pic>
        <p:sp>
          <p:nvSpPr>
            <p:cNvPr id="20" name="TextBox 19"/>
            <p:cNvSpPr txBox="1"/>
            <p:nvPr/>
          </p:nvSpPr>
          <p:spPr>
            <a:xfrm>
              <a:off x="8449735" y="1591735"/>
              <a:ext cx="381000" cy="523220"/>
            </a:xfrm>
            <a:prstGeom prst="rect">
              <a:avLst/>
            </a:prstGeom>
            <a:noFill/>
          </p:spPr>
          <p:txBody>
            <a:bodyPr wrap="square" rtlCol="0">
              <a:spAutoFit/>
            </a:bodyPr>
            <a:lstStyle/>
            <a:p>
              <a:r>
                <a:rPr lang="en-US" sz="2800" b="1" dirty="0" smtClean="0"/>
                <a:t>N</a:t>
              </a:r>
              <a:endParaRPr lang="en-US" sz="2800" b="1" dirty="0"/>
            </a:p>
          </p:txBody>
        </p:sp>
      </p:grpSp>
      <p:grpSp>
        <p:nvGrpSpPr>
          <p:cNvPr id="21" name="Group 20"/>
          <p:cNvGrpSpPr/>
          <p:nvPr/>
        </p:nvGrpSpPr>
        <p:grpSpPr>
          <a:xfrm>
            <a:off x="4267199" y="5764649"/>
            <a:ext cx="4038601" cy="1169551"/>
            <a:chOff x="235780" y="5029201"/>
            <a:chExt cx="4419158" cy="1292641"/>
          </a:xfrm>
        </p:grpSpPr>
        <p:grpSp>
          <p:nvGrpSpPr>
            <p:cNvPr id="22" name="Group 21"/>
            <p:cNvGrpSpPr/>
            <p:nvPr/>
          </p:nvGrpSpPr>
          <p:grpSpPr>
            <a:xfrm>
              <a:off x="235781" y="5029201"/>
              <a:ext cx="4419157" cy="1292641"/>
              <a:chOff x="921581" y="4724401"/>
              <a:chExt cx="4419157" cy="1292641"/>
            </a:xfrm>
          </p:grpSpPr>
          <p:sp>
            <p:nvSpPr>
              <p:cNvPr id="25" name="Oval 24"/>
              <p:cNvSpPr>
                <a:spLocks noChangeAspect="1"/>
              </p:cNvSpPr>
              <p:nvPr/>
            </p:nvSpPr>
            <p:spPr>
              <a:xfrm>
                <a:off x="921581" y="4840702"/>
                <a:ext cx="136359" cy="136359"/>
              </a:xfrm>
              <a:prstGeom prst="ellipse">
                <a:avLst/>
              </a:prstGeom>
              <a:solidFill>
                <a:srgbClr val="FFFF0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1066800" y="4724401"/>
                <a:ext cx="4273938" cy="1292641"/>
              </a:xfrm>
              <a:prstGeom prst="rect">
                <a:avLst/>
              </a:prstGeom>
              <a:noFill/>
            </p:spPr>
            <p:txBody>
              <a:bodyPr wrap="square" rtlCol="0">
                <a:spAutoFit/>
              </a:bodyPr>
              <a:lstStyle/>
              <a:p>
                <a:r>
                  <a:rPr lang="en-US" sz="1400" b="1" dirty="0" smtClean="0">
                    <a:latin typeface="Arial"/>
                    <a:cs typeface="Arial"/>
                  </a:rPr>
                  <a:t>DU2 ISM1</a:t>
                </a:r>
              </a:p>
              <a:p>
                <a:r>
                  <a:rPr lang="en-US" sz="1400" b="1" dirty="0" smtClean="0">
                    <a:latin typeface="Arial"/>
                    <a:cs typeface="Arial"/>
                  </a:rPr>
                  <a:t>DU2 ISM2</a:t>
                </a:r>
              </a:p>
              <a:p>
                <a:r>
                  <a:rPr lang="en-US" sz="1400" b="1" dirty="0" smtClean="0">
                    <a:latin typeface="Arial"/>
                    <a:cs typeface="Arial"/>
                  </a:rPr>
                  <a:t>DU2 ISM3</a:t>
                </a:r>
              </a:p>
              <a:p>
                <a:endParaRPr lang="en-US" sz="1400" dirty="0">
                  <a:latin typeface="Arial"/>
                  <a:cs typeface="Arial"/>
                </a:endParaRPr>
              </a:p>
              <a:p>
                <a:r>
                  <a:rPr lang="en-US" sz="1400" dirty="0" smtClean="0">
                    <a:latin typeface="Arial"/>
                    <a:cs typeface="Arial"/>
                  </a:rPr>
                  <a:t> </a:t>
                </a:r>
                <a:endParaRPr lang="en-US" sz="1400" dirty="0"/>
              </a:p>
            </p:txBody>
          </p:sp>
        </p:grpSp>
        <p:sp>
          <p:nvSpPr>
            <p:cNvPr id="23" name="Oval 22"/>
            <p:cNvSpPr>
              <a:spLocks noChangeAspect="1"/>
            </p:cNvSpPr>
            <p:nvPr/>
          </p:nvSpPr>
          <p:spPr>
            <a:xfrm>
              <a:off x="235780" y="5384121"/>
              <a:ext cx="136362" cy="136362"/>
            </a:xfrm>
            <a:prstGeom prst="ellipse">
              <a:avLst/>
            </a:prstGeom>
            <a:solidFill>
              <a:srgbClr val="FF68BA"/>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a:spLocks noChangeAspect="1"/>
            </p:cNvSpPr>
            <p:nvPr/>
          </p:nvSpPr>
          <p:spPr>
            <a:xfrm>
              <a:off x="238385" y="5618739"/>
              <a:ext cx="136362" cy="136362"/>
            </a:xfrm>
            <a:prstGeom prst="ellipse">
              <a:avLst/>
            </a:prstGeom>
            <a:solidFill>
              <a:srgbClr val="45FF48"/>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4675357"/>
            <a:ext cx="4114800" cy="1255542"/>
          </a:xfrm>
          <a:prstGeom prst="rect">
            <a:avLst/>
          </a:prstGeom>
        </p:spPr>
      </p:pic>
    </p:spTree>
    <p:extLst>
      <p:ext uri="{BB962C8B-B14F-4D97-AF65-F5344CB8AC3E}">
        <p14:creationId xmlns:p14="http://schemas.microsoft.com/office/powerpoint/2010/main" val="403836520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002710-F92E-4BB7-AAC7-AEC0FED14E57}" type="datetime1">
              <a:rPr lang="en-US" smtClean="0"/>
              <a:pPr/>
              <a:t>4/26/13</a:t>
            </a:fld>
            <a:endParaRPr lang="en-US"/>
          </a:p>
        </p:txBody>
      </p:sp>
      <p:sp>
        <p:nvSpPr>
          <p:cNvPr id="3" name="Slide Number Placeholder 2"/>
          <p:cNvSpPr>
            <a:spLocks noGrp="1"/>
          </p:cNvSpPr>
          <p:nvPr>
            <p:ph type="sldNum" sz="quarter" idx="12"/>
          </p:nvPr>
        </p:nvSpPr>
        <p:spPr/>
        <p:txBody>
          <a:bodyPr/>
          <a:lstStyle/>
          <a:p>
            <a:fld id="{D9515C9C-B0D4-49C7-83C7-4BF66E55645D}" type="slidenum">
              <a:rPr lang="en-US" smtClean="0"/>
              <a:pPr/>
              <a:t>17</a:t>
            </a:fld>
            <a:endParaRPr lang="en-US"/>
          </a:p>
        </p:txBody>
      </p:sp>
      <p:sp>
        <p:nvSpPr>
          <p:cNvPr id="6" name="Rectangle 2"/>
          <p:cNvSpPr txBox="1">
            <a:spLocks noChangeArrowheads="1"/>
          </p:cNvSpPr>
          <p:nvPr/>
        </p:nvSpPr>
        <p:spPr>
          <a:xfrm>
            <a:off x="1219200" y="0"/>
            <a:ext cx="10058400" cy="1143000"/>
          </a:xfrm>
          <a:prstGeom prst="rect">
            <a:avLst/>
          </a:prstGeom>
        </p:spPr>
        <p:txBody>
          <a:bodyPr>
            <a:no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pPr algn="l"/>
            <a:r>
              <a:rPr lang="en-US" sz="4000" dirty="0" smtClean="0">
                <a:solidFill>
                  <a:srgbClr val="FFFFFF"/>
                </a:solidFill>
                <a:latin typeface="Arial" charset="0"/>
              </a:rPr>
              <a:t>Planning: </a:t>
            </a:r>
            <a:r>
              <a:rPr lang="en-US" sz="3600" b="0" u="sng" dirty="0" smtClean="0">
                <a:solidFill>
                  <a:srgbClr val="FFFFFF"/>
                </a:solidFill>
                <a:latin typeface="Arial" charset="0"/>
              </a:rPr>
              <a:t>DU2 Discrete Sampling</a:t>
            </a:r>
            <a:endParaRPr lang="en-US" sz="3600" b="0" u="sng" dirty="0">
              <a:solidFill>
                <a:srgbClr val="FFFFFF"/>
              </a:solidFill>
              <a:latin typeface="Arial" charset="0"/>
            </a:endParaRPr>
          </a:p>
        </p:txBody>
      </p:sp>
      <p:pic>
        <p:nvPicPr>
          <p:cNvPr id="10" name="Picture 9" descr="Figure 8 DU 2 Discrete.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67200" y="1763661"/>
            <a:ext cx="4842933" cy="4755672"/>
          </a:xfrm>
          <a:prstGeom prst="rect">
            <a:avLst/>
          </a:prstGeom>
          <a:ln>
            <a:solidFill>
              <a:schemeClr val="tx1"/>
            </a:solidFill>
          </a:ln>
        </p:spPr>
      </p:pic>
      <p:pic>
        <p:nvPicPr>
          <p:cNvPr id="11" name="Picture 10" descr="Figure 8 DU 2 Discrete.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200" y="2006600"/>
            <a:ext cx="2192866" cy="2413000"/>
          </a:xfrm>
          <a:prstGeom prst="rect">
            <a:avLst/>
          </a:prstGeom>
          <a:ln>
            <a:solidFill>
              <a:schemeClr val="tx1"/>
            </a:solidFill>
          </a:ln>
        </p:spPr>
      </p:pic>
      <p:grpSp>
        <p:nvGrpSpPr>
          <p:cNvPr id="9" name="Group 8"/>
          <p:cNvGrpSpPr/>
          <p:nvPr/>
        </p:nvGrpSpPr>
        <p:grpSpPr>
          <a:xfrm>
            <a:off x="8547100" y="5581245"/>
            <a:ext cx="596900" cy="971955"/>
            <a:chOff x="8382000" y="1143000"/>
            <a:chExt cx="596900" cy="971955"/>
          </a:xfrm>
        </p:grpSpPr>
        <p:pic>
          <p:nvPicPr>
            <p:cNvPr id="12" name="Picture 11"/>
            <p:cNvPicPr>
              <a:picLocks noChangeAspect="1"/>
            </p:cNvPicPr>
            <p:nvPr/>
          </p:nvPicPr>
          <p:blipFill>
            <a:blip r:embed="rId4" cstate="email">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382000" y="1143000"/>
              <a:ext cx="596900" cy="843240"/>
            </a:xfrm>
            <a:prstGeom prst="rect">
              <a:avLst/>
            </a:prstGeom>
          </p:spPr>
        </p:pic>
        <p:sp>
          <p:nvSpPr>
            <p:cNvPr id="13" name="TextBox 12"/>
            <p:cNvSpPr txBox="1"/>
            <p:nvPr/>
          </p:nvSpPr>
          <p:spPr>
            <a:xfrm>
              <a:off x="8449735" y="1591735"/>
              <a:ext cx="381000" cy="523220"/>
            </a:xfrm>
            <a:prstGeom prst="rect">
              <a:avLst/>
            </a:prstGeom>
            <a:noFill/>
          </p:spPr>
          <p:txBody>
            <a:bodyPr wrap="square" rtlCol="0">
              <a:spAutoFit/>
            </a:bodyPr>
            <a:lstStyle/>
            <a:p>
              <a:r>
                <a:rPr lang="en-US" sz="2800" b="1" dirty="0" smtClean="0"/>
                <a:t>N</a:t>
              </a:r>
              <a:endParaRPr lang="en-US" sz="2800" b="1" dirty="0"/>
            </a:p>
          </p:txBody>
        </p:sp>
      </p:grpSp>
      <p:sp>
        <p:nvSpPr>
          <p:cNvPr id="14" name="TextBox 13"/>
          <p:cNvSpPr txBox="1"/>
          <p:nvPr/>
        </p:nvSpPr>
        <p:spPr>
          <a:xfrm>
            <a:off x="4191000" y="1371600"/>
            <a:ext cx="4273937" cy="646331"/>
          </a:xfrm>
          <a:prstGeom prst="rect">
            <a:avLst/>
          </a:prstGeom>
          <a:noFill/>
        </p:spPr>
        <p:txBody>
          <a:bodyPr wrap="square" rtlCol="0">
            <a:spAutoFit/>
          </a:bodyPr>
          <a:lstStyle/>
          <a:p>
            <a:r>
              <a:rPr lang="en-US" dirty="0" smtClean="0">
                <a:latin typeface="Arial"/>
                <a:cs typeface="Arial"/>
              </a:rPr>
              <a:t>Discrete</a:t>
            </a:r>
            <a:r>
              <a:rPr lang="en-US" b="1" dirty="0" smtClean="0">
                <a:latin typeface="Arial"/>
                <a:cs typeface="Arial"/>
              </a:rPr>
              <a:t> </a:t>
            </a:r>
            <a:r>
              <a:rPr lang="en-US" dirty="0" smtClean="0">
                <a:latin typeface="Arial"/>
                <a:cs typeface="Arial"/>
              </a:rPr>
              <a:t>Samples = 30</a:t>
            </a:r>
          </a:p>
          <a:p>
            <a:endParaRPr lang="en-US" dirty="0"/>
          </a:p>
        </p:txBody>
      </p:sp>
      <p:sp>
        <p:nvSpPr>
          <p:cNvPr id="15" name="TextBox 14"/>
          <p:cNvSpPr txBox="1"/>
          <p:nvPr/>
        </p:nvSpPr>
        <p:spPr>
          <a:xfrm>
            <a:off x="381000" y="1371600"/>
            <a:ext cx="3124200" cy="646331"/>
          </a:xfrm>
          <a:prstGeom prst="rect">
            <a:avLst/>
          </a:prstGeom>
          <a:noFill/>
        </p:spPr>
        <p:txBody>
          <a:bodyPr wrap="square" rtlCol="0">
            <a:spAutoFit/>
          </a:bodyPr>
          <a:lstStyle/>
          <a:p>
            <a:r>
              <a:rPr lang="en-US" dirty="0" smtClean="0">
                <a:latin typeface="Arial"/>
                <a:cs typeface="Arial"/>
              </a:rPr>
              <a:t>DU2 Discrete </a:t>
            </a:r>
            <a:r>
              <a:rPr lang="en-US" dirty="0">
                <a:latin typeface="Arial"/>
                <a:cs typeface="Arial"/>
              </a:rPr>
              <a:t>s</a:t>
            </a:r>
            <a:r>
              <a:rPr lang="en-US" dirty="0" smtClean="0">
                <a:latin typeface="Arial"/>
                <a:cs typeface="Arial"/>
              </a:rPr>
              <a:t>ampling  collection path</a:t>
            </a:r>
          </a:p>
        </p:txBody>
      </p:sp>
      <p:grpSp>
        <p:nvGrpSpPr>
          <p:cNvPr id="16" name="Group 15"/>
          <p:cNvGrpSpPr/>
          <p:nvPr/>
        </p:nvGrpSpPr>
        <p:grpSpPr>
          <a:xfrm>
            <a:off x="152400" y="4879538"/>
            <a:ext cx="4502537" cy="1292662"/>
            <a:chOff x="838200" y="4724400"/>
            <a:chExt cx="4502537" cy="1292662"/>
          </a:xfrm>
        </p:grpSpPr>
        <p:sp>
          <p:nvSpPr>
            <p:cNvPr id="17" name="Oval 16"/>
            <p:cNvSpPr/>
            <p:nvPr/>
          </p:nvSpPr>
          <p:spPr>
            <a:xfrm>
              <a:off x="838200" y="4800600"/>
              <a:ext cx="228600" cy="228600"/>
            </a:xfrm>
            <a:prstGeom prst="ellipse">
              <a:avLst/>
            </a:prstGeom>
            <a:solidFill>
              <a:srgbClr val="47C4FF"/>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838200" y="5181600"/>
              <a:ext cx="228600" cy="228600"/>
            </a:xfrm>
            <a:prstGeom prst="ellipse">
              <a:avLst/>
            </a:prstGeom>
            <a:solidFill>
              <a:schemeClr val="tx1"/>
            </a:solidFill>
            <a:ln>
              <a:solidFill>
                <a:srgbClr val="47C4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1066800" y="4724400"/>
              <a:ext cx="4273937" cy="1292662"/>
            </a:xfrm>
            <a:prstGeom prst="rect">
              <a:avLst/>
            </a:prstGeom>
            <a:noFill/>
          </p:spPr>
          <p:txBody>
            <a:bodyPr wrap="square" rtlCol="0">
              <a:spAutoFit/>
            </a:bodyPr>
            <a:lstStyle/>
            <a:p>
              <a:r>
                <a:rPr lang="en-US" sz="1600" dirty="0" smtClean="0">
                  <a:latin typeface="Arial"/>
                  <a:cs typeface="Arial"/>
                </a:rPr>
                <a:t> Surface </a:t>
              </a:r>
              <a:r>
                <a:rPr lang="en-US" sz="1600" dirty="0">
                  <a:latin typeface="Arial"/>
                  <a:cs typeface="Arial"/>
                </a:rPr>
                <a:t>(0-6in</a:t>
              </a:r>
              <a:r>
                <a:rPr lang="en-US" sz="1600" dirty="0" smtClean="0">
                  <a:latin typeface="Arial"/>
                  <a:cs typeface="Arial"/>
                </a:rPr>
                <a:t>) discrete sample location</a:t>
              </a:r>
            </a:p>
            <a:p>
              <a:endParaRPr lang="en-US" sz="1600" dirty="0">
                <a:latin typeface="Arial"/>
                <a:cs typeface="Arial"/>
              </a:endParaRPr>
            </a:p>
            <a:p>
              <a:r>
                <a:rPr lang="en-US" sz="1600" dirty="0" smtClean="0">
                  <a:latin typeface="Arial"/>
                  <a:cs typeface="Arial"/>
                </a:rPr>
                <a:t> Surface (0-6in) and subsurface (6-24in)</a:t>
              </a:r>
            </a:p>
            <a:p>
              <a:r>
                <a:rPr lang="en-US" sz="1600" dirty="0" smtClean="0">
                  <a:latin typeface="Arial"/>
                  <a:cs typeface="Arial"/>
                </a:rPr>
                <a:t> discrete sample locations</a:t>
              </a:r>
            </a:p>
            <a:p>
              <a:endParaRPr lang="en-US" sz="1400" dirty="0"/>
            </a:p>
          </p:txBody>
        </p:sp>
      </p:grpSp>
    </p:spTree>
    <p:extLst>
      <p:ext uri="{BB962C8B-B14F-4D97-AF65-F5344CB8AC3E}">
        <p14:creationId xmlns:p14="http://schemas.microsoft.com/office/powerpoint/2010/main" val="1989027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295400" y="-7815"/>
            <a:ext cx="8686800" cy="1143000"/>
          </a:xfrm>
        </p:spPr>
        <p:txBody>
          <a:bodyPr>
            <a:normAutofit/>
          </a:bodyPr>
          <a:lstStyle/>
          <a:p>
            <a:pPr algn="l"/>
            <a:r>
              <a:rPr lang="en-US" dirty="0" smtClean="0"/>
              <a:t>Planning: </a:t>
            </a:r>
            <a:r>
              <a:rPr lang="en-US" b="0" u="sng" dirty="0" smtClean="0">
                <a:latin typeface="Arial" charset="0"/>
              </a:rPr>
              <a:t>ISM Increment Mass</a:t>
            </a:r>
            <a:endParaRPr lang="en-US" b="0" u="sng" dirty="0">
              <a:latin typeface="Arial" charset="0"/>
            </a:endParaRPr>
          </a:p>
        </p:txBody>
      </p:sp>
      <p:sp>
        <p:nvSpPr>
          <p:cNvPr id="28675" name="Rectangle 3"/>
          <p:cNvSpPr>
            <a:spLocks noGrp="1" noChangeArrowheads="1"/>
          </p:cNvSpPr>
          <p:nvPr>
            <p:ph sz="quarter" idx="1"/>
          </p:nvPr>
        </p:nvSpPr>
        <p:spPr>
          <a:xfrm>
            <a:off x="457200" y="1447800"/>
            <a:ext cx="8153400" cy="4114800"/>
          </a:xfrm>
        </p:spPr>
        <p:txBody>
          <a:bodyPr/>
          <a:lstStyle/>
          <a:p>
            <a:r>
              <a:rPr lang="en-US" dirty="0" smtClean="0">
                <a:latin typeface="Arial" charset="0"/>
              </a:rPr>
              <a:t>Criteria </a:t>
            </a:r>
            <a:r>
              <a:rPr lang="en-US" dirty="0">
                <a:latin typeface="Arial" charset="0"/>
              </a:rPr>
              <a:t>– mass (non-volatile)</a:t>
            </a:r>
          </a:p>
          <a:p>
            <a:pPr lvl="1"/>
            <a:r>
              <a:rPr lang="en-US" dirty="0" smtClean="0">
                <a:latin typeface="Arial" charset="0"/>
              </a:rPr>
              <a:t>Target sample mass of 1.5 Kg</a:t>
            </a:r>
          </a:p>
          <a:p>
            <a:pPr lvl="1"/>
            <a:r>
              <a:rPr lang="en-US" dirty="0" smtClean="0">
                <a:latin typeface="Arial" charset="0"/>
              </a:rPr>
              <a:t>Target increment mass of 50 g </a:t>
            </a:r>
            <a:endParaRPr lang="en-US" dirty="0">
              <a:latin typeface="Arial"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461605685"/>
              </p:ext>
            </p:extLst>
          </p:nvPr>
        </p:nvGraphicFramePr>
        <p:xfrm>
          <a:off x="76200" y="3200400"/>
          <a:ext cx="5029200" cy="2587625"/>
        </p:xfrm>
        <a:graphic>
          <a:graphicData uri="http://schemas.openxmlformats.org/drawingml/2006/table">
            <a:tbl>
              <a:tblPr/>
              <a:tblGrid>
                <a:gridCol w="5029200"/>
              </a:tblGrid>
              <a:tr h="381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Arial Narrow" charset="0"/>
                          <a:ea typeface="ＭＳ Ｐゴシック" charset="0"/>
                          <a:cs typeface="Times New Roman" charset="0"/>
                        </a:rPr>
                        <a:t>M</a:t>
                      </a:r>
                      <a:r>
                        <a:rPr kumimoji="0" lang="en-US" sz="2400" b="1" i="0" u="none" strike="noStrike" cap="none" normalizeH="0" baseline="-25000">
                          <a:ln>
                            <a:noFill/>
                          </a:ln>
                          <a:solidFill>
                            <a:schemeClr val="tx1"/>
                          </a:solidFill>
                          <a:effectLst/>
                          <a:latin typeface="Arial Narrow" charset="0"/>
                          <a:ea typeface="ＭＳ Ｐゴシック" charset="0"/>
                          <a:cs typeface="Times New Roman" charset="0"/>
                        </a:rPr>
                        <a:t>s</a:t>
                      </a:r>
                      <a:r>
                        <a:rPr kumimoji="0" lang="en-US" sz="2400" b="1" i="0" u="none" strike="noStrike" cap="none" normalizeH="0" baseline="0">
                          <a:ln>
                            <a:noFill/>
                          </a:ln>
                          <a:solidFill>
                            <a:schemeClr val="tx1"/>
                          </a:solidFill>
                          <a:effectLst/>
                          <a:latin typeface="Arial Narrow" charset="0"/>
                          <a:ea typeface="ＭＳ Ｐゴシック" charset="0"/>
                          <a:cs typeface="Times New Roman" charset="0"/>
                        </a:rPr>
                        <a:t> = </a:t>
                      </a:r>
                      <a:r>
                        <a:rPr kumimoji="0" lang="en-US" sz="2400" b="1" i="0" u="none" strike="noStrike" cap="none" normalizeH="0" baseline="0">
                          <a:ln>
                            <a:noFill/>
                          </a:ln>
                          <a:solidFill>
                            <a:schemeClr val="tx1"/>
                          </a:solidFill>
                          <a:effectLst/>
                          <a:latin typeface="Arial Narrow" charset="0"/>
                          <a:ea typeface="ＭＳ Ｐゴシック" charset="0"/>
                          <a:cs typeface="Times New Roman" charset="0"/>
                          <a:sym typeface="Symbol" charset="0"/>
                        </a:rPr>
                        <a:t></a:t>
                      </a:r>
                      <a:r>
                        <a:rPr kumimoji="0" lang="en-US" sz="2400" b="1" i="0" u="none" strike="noStrike" cap="none" normalizeH="0" baseline="0">
                          <a:ln>
                            <a:noFill/>
                          </a:ln>
                          <a:solidFill>
                            <a:schemeClr val="tx1"/>
                          </a:solidFill>
                          <a:effectLst/>
                          <a:latin typeface="Arial Narrow" charset="0"/>
                          <a:ea typeface="ＭＳ Ｐゴシック" charset="0"/>
                          <a:cs typeface="Times New Roman" charset="0"/>
                        </a:rPr>
                        <a:t> • n • D</a:t>
                      </a:r>
                      <a:r>
                        <a:rPr kumimoji="0" lang="en-US" sz="2400" b="1" i="0" u="none" strike="noStrike" cap="none" normalizeH="0" baseline="-25000">
                          <a:ln>
                            <a:noFill/>
                          </a:ln>
                          <a:solidFill>
                            <a:schemeClr val="tx1"/>
                          </a:solidFill>
                          <a:effectLst/>
                          <a:latin typeface="Arial Narrow" charset="0"/>
                          <a:ea typeface="ＭＳ Ｐゴシック" charset="0"/>
                          <a:cs typeface="Times New Roman" charset="0"/>
                        </a:rPr>
                        <a:t>s</a:t>
                      </a:r>
                      <a:r>
                        <a:rPr kumimoji="0" lang="en-US" sz="2400" b="1" i="0" u="none" strike="noStrike" cap="none" normalizeH="0" baseline="0">
                          <a:ln>
                            <a:noFill/>
                          </a:ln>
                          <a:solidFill>
                            <a:schemeClr val="tx1"/>
                          </a:solidFill>
                          <a:effectLst/>
                          <a:latin typeface="Arial Narrow" charset="0"/>
                          <a:ea typeface="ＭＳ Ｐゴシック" charset="0"/>
                          <a:cs typeface="Times New Roman" charset="0"/>
                        </a:rPr>
                        <a:t> • </a:t>
                      </a:r>
                      <a:r>
                        <a:rPr kumimoji="0" lang="en-US" sz="2400" b="1" i="0" u="none" strike="noStrike" cap="none" normalizeH="0" baseline="0">
                          <a:ln>
                            <a:noFill/>
                          </a:ln>
                          <a:solidFill>
                            <a:schemeClr val="tx1"/>
                          </a:solidFill>
                          <a:effectLst/>
                          <a:latin typeface="Arial Narrow" charset="0"/>
                          <a:ea typeface="ＭＳ Ｐゴシック" charset="0"/>
                          <a:cs typeface="Times New Roman" charset="0"/>
                          <a:sym typeface="Symbol" charset="0"/>
                        </a:rPr>
                        <a:t></a:t>
                      </a:r>
                      <a:r>
                        <a:rPr kumimoji="0" lang="en-US" sz="2400" b="1" i="0" u="none" strike="noStrike" cap="none" normalizeH="0" baseline="0">
                          <a:ln>
                            <a:noFill/>
                          </a:ln>
                          <a:solidFill>
                            <a:schemeClr val="tx1"/>
                          </a:solidFill>
                          <a:effectLst/>
                          <a:latin typeface="Arial Narrow" charset="0"/>
                          <a:ea typeface="ＭＳ Ｐゴシック" charset="0"/>
                          <a:cs typeface="Times New Roman" charset="0"/>
                        </a:rPr>
                        <a:t> • (q / 2)</a:t>
                      </a:r>
                      <a:r>
                        <a:rPr kumimoji="0" lang="en-US" sz="2400" b="1" i="0" u="none" strike="noStrike" cap="none" normalizeH="0" baseline="30000">
                          <a:ln>
                            <a:noFill/>
                          </a:ln>
                          <a:solidFill>
                            <a:schemeClr val="tx1"/>
                          </a:solidFill>
                          <a:effectLst/>
                          <a:latin typeface="Arial Narrow" charset="0"/>
                          <a:ea typeface="ＭＳ Ｐゴシック" charset="0"/>
                          <a:cs typeface="Times New Roman" charset="0"/>
                        </a:rPr>
                        <a:t>2</a:t>
                      </a:r>
                      <a:endParaRPr kumimoji="0" lang="en-US" sz="2400" b="0" i="0" u="none" strike="noStrike" cap="none" normalizeH="0" baseline="0">
                        <a:ln>
                          <a:noFill/>
                        </a:ln>
                        <a:solidFill>
                          <a:schemeClr val="tx1"/>
                        </a:solidFill>
                        <a:effectLst/>
                        <a:latin typeface="Arial Narrow" charset="0"/>
                        <a:ea typeface="ＭＳ Ｐゴシック" charset="0"/>
                        <a:cs typeface="Times New Roman"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132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Times New Roman" charset="0"/>
                        </a:rPr>
                        <a:t>M</a:t>
                      </a:r>
                      <a:r>
                        <a:rPr kumimoji="0" lang="en-US" sz="2400" b="0" i="0" u="none" strike="noStrike" cap="none" normalizeH="0" baseline="-25000">
                          <a:ln>
                            <a:noFill/>
                          </a:ln>
                          <a:solidFill>
                            <a:schemeClr val="tx1"/>
                          </a:solidFill>
                          <a:effectLst/>
                          <a:latin typeface="Arial" charset="0"/>
                          <a:ea typeface="ＭＳ Ｐゴシック" charset="0"/>
                          <a:cs typeface="Times New Roman" charset="0"/>
                        </a:rPr>
                        <a:t>s</a:t>
                      </a:r>
                      <a:r>
                        <a:rPr kumimoji="0" lang="en-US" sz="2400" b="0" i="0" u="none" strike="noStrike" cap="none" normalizeH="0" baseline="0">
                          <a:ln>
                            <a:noFill/>
                          </a:ln>
                          <a:solidFill>
                            <a:schemeClr val="tx1"/>
                          </a:solidFill>
                          <a:effectLst/>
                          <a:latin typeface="Arial" charset="0"/>
                          <a:ea typeface="ＭＳ Ｐゴシック" charset="0"/>
                          <a:cs typeface="Times New Roman" charset="0"/>
                        </a:rPr>
                        <a:t> – targeted mass of sample (g)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132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Times New Roman" charset="0"/>
                        </a:rPr>
                        <a:t>D</a:t>
                      </a:r>
                      <a:r>
                        <a:rPr kumimoji="0" lang="en-US" sz="2400" b="0" i="0" u="none" strike="noStrike" cap="none" normalizeH="0" baseline="-25000">
                          <a:ln>
                            <a:noFill/>
                          </a:ln>
                          <a:solidFill>
                            <a:schemeClr val="tx1"/>
                          </a:solidFill>
                          <a:effectLst/>
                          <a:latin typeface="Arial" charset="0"/>
                          <a:ea typeface="ＭＳ Ｐゴシック" charset="0"/>
                          <a:cs typeface="Times New Roman" charset="0"/>
                        </a:rPr>
                        <a:t>s</a:t>
                      </a:r>
                      <a:r>
                        <a:rPr kumimoji="0" lang="en-US" sz="2400" b="0" i="0" u="none" strike="noStrike" cap="none" normalizeH="0" baseline="0">
                          <a:ln>
                            <a:noFill/>
                          </a:ln>
                          <a:solidFill>
                            <a:schemeClr val="tx1"/>
                          </a:solidFill>
                          <a:effectLst/>
                          <a:latin typeface="Arial" charset="0"/>
                          <a:ea typeface="ＭＳ Ｐゴシック" charset="0"/>
                          <a:cs typeface="Times New Roman" charset="0"/>
                        </a:rPr>
                        <a:t> – increment length (cm)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132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Times New Roman" charset="0"/>
                        </a:rPr>
                        <a:t>n – number of increments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132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Times New Roman" charset="0"/>
                          <a:sym typeface="Symbol" charset="0"/>
                        </a:rPr>
                        <a:t></a:t>
                      </a:r>
                      <a:r>
                        <a:rPr kumimoji="0" lang="en-US" sz="2400" b="0" i="0" u="none" strike="noStrike" cap="none" normalizeH="0" baseline="0">
                          <a:ln>
                            <a:noFill/>
                          </a:ln>
                          <a:solidFill>
                            <a:schemeClr val="tx1"/>
                          </a:solidFill>
                          <a:effectLst/>
                          <a:latin typeface="Arial" charset="0"/>
                          <a:ea typeface="ＭＳ Ｐゴシック" charset="0"/>
                          <a:cs typeface="Times New Roman" charset="0"/>
                        </a:rPr>
                        <a:t> - soil or sediment density (g/cm</a:t>
                      </a:r>
                      <a:r>
                        <a:rPr kumimoji="0" lang="en-US" sz="2400" b="0" i="0" u="none" strike="noStrike" cap="none" normalizeH="0" baseline="30000">
                          <a:ln>
                            <a:noFill/>
                          </a:ln>
                          <a:solidFill>
                            <a:schemeClr val="tx1"/>
                          </a:solidFill>
                          <a:effectLst/>
                          <a:latin typeface="Arial" charset="0"/>
                          <a:ea typeface="ＭＳ Ｐゴシック" charset="0"/>
                          <a:cs typeface="Times New Roman" charset="0"/>
                        </a:rPr>
                        <a:t>3</a:t>
                      </a:r>
                      <a:r>
                        <a:rPr kumimoji="0" lang="en-US" sz="2400" b="0" i="0" u="none" strike="noStrike" cap="none" normalizeH="0" baseline="0">
                          <a:ln>
                            <a:noFill/>
                          </a:ln>
                          <a:solidFill>
                            <a:schemeClr val="tx1"/>
                          </a:solidFill>
                          <a:effectLst/>
                          <a:latin typeface="Arial" charset="0"/>
                          <a:ea typeface="ＭＳ Ｐゴシック" charset="0"/>
                          <a:cs typeface="Times New Roman" charset="0"/>
                        </a:rPr>
                        <a:t>)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132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Times New Roman" charset="0"/>
                        </a:rPr>
                        <a:t>q - diameter of sample core (cm)</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28692" name="Picture 4" descr="Lable bag.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08600" y="3657600"/>
            <a:ext cx="3835400" cy="2819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693" name="TextBox 14"/>
          <p:cNvSpPr txBox="1">
            <a:spLocks noChangeArrowheads="1"/>
          </p:cNvSpPr>
          <p:nvPr/>
        </p:nvSpPr>
        <p:spPr bwMode="auto">
          <a:xfrm>
            <a:off x="76200" y="6477000"/>
            <a:ext cx="2941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t>ITRC, ISM-1, Section 5.3.1</a:t>
            </a:r>
          </a:p>
        </p:txBody>
      </p:sp>
    </p:spTree>
    <p:extLst>
      <p:ext uri="{BB962C8B-B14F-4D97-AF65-F5344CB8AC3E}">
        <p14:creationId xmlns:p14="http://schemas.microsoft.com/office/powerpoint/2010/main" val="169752147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838200" y="-76200"/>
            <a:ext cx="7848600" cy="1143000"/>
          </a:xfrm>
        </p:spPr>
        <p:txBody>
          <a:bodyPr>
            <a:normAutofit fontScale="90000"/>
          </a:bodyPr>
          <a:lstStyle/>
          <a:p>
            <a:r>
              <a:rPr lang="en-US" b="1" dirty="0">
                <a:latin typeface="Arial" charset="0"/>
              </a:rPr>
              <a:t>ISM Field Sampling Implementation</a:t>
            </a:r>
          </a:p>
        </p:txBody>
      </p:sp>
      <p:sp>
        <p:nvSpPr>
          <p:cNvPr id="16387"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pic>
        <p:nvPicPr>
          <p:cNvPr id="16388"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9863" y="1430338"/>
            <a:ext cx="8778875" cy="54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Box 14"/>
          <p:cNvSpPr txBox="1">
            <a:spLocks noChangeArrowheads="1"/>
          </p:cNvSpPr>
          <p:nvPr/>
        </p:nvSpPr>
        <p:spPr bwMode="auto">
          <a:xfrm>
            <a:off x="44450" y="6446838"/>
            <a:ext cx="3929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dirty="0"/>
              <a:t>ITRC, ISM-1, Section 5.1, Figure 5-1</a:t>
            </a:r>
          </a:p>
        </p:txBody>
      </p:sp>
    </p:spTree>
    <p:extLst>
      <p:ext uri="{BB962C8B-B14F-4D97-AF65-F5344CB8AC3E}">
        <p14:creationId xmlns:p14="http://schemas.microsoft.com/office/powerpoint/2010/main" val="167791723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normAutofit fontScale="90000"/>
          </a:bodyPr>
          <a:lstStyle/>
          <a:p>
            <a:r>
              <a:rPr lang="en-US" b="1" dirty="0">
                <a:latin typeface="Arial" charset="0"/>
              </a:rPr>
              <a:t>Soil Sampling Data – </a:t>
            </a:r>
            <a:br>
              <a:rPr lang="en-US" b="1" dirty="0">
                <a:latin typeface="Arial" charset="0"/>
              </a:rPr>
            </a:br>
            <a:r>
              <a:rPr lang="en-US" b="1" dirty="0">
                <a:latin typeface="Arial" charset="0"/>
              </a:rPr>
              <a:t>What Do We All Need?</a:t>
            </a:r>
          </a:p>
        </p:txBody>
      </p:sp>
      <p:sp>
        <p:nvSpPr>
          <p:cNvPr id="8195" name="Content Placeholder 2"/>
          <p:cNvSpPr>
            <a:spLocks noGrp="1"/>
          </p:cNvSpPr>
          <p:nvPr>
            <p:ph sz="quarter" idx="1"/>
          </p:nvPr>
        </p:nvSpPr>
        <p:spPr>
          <a:xfrm>
            <a:off x="520700" y="2471738"/>
            <a:ext cx="7772400" cy="1600200"/>
          </a:xfrm>
        </p:spPr>
        <p:txBody>
          <a:bodyPr>
            <a:normAutofit/>
          </a:bodyPr>
          <a:lstStyle/>
          <a:p>
            <a:r>
              <a:rPr lang="en-US" dirty="0">
                <a:latin typeface="Arial" charset="0"/>
              </a:rPr>
              <a:t>Accuracy</a:t>
            </a:r>
          </a:p>
          <a:p>
            <a:r>
              <a:rPr lang="en-US" dirty="0">
                <a:latin typeface="Arial" charset="0"/>
              </a:rPr>
              <a:t>Reproducibility</a:t>
            </a:r>
          </a:p>
          <a:p>
            <a:r>
              <a:rPr lang="en-US" dirty="0">
                <a:latin typeface="Arial" charset="0"/>
              </a:rPr>
              <a:t>Defensibility</a:t>
            </a:r>
          </a:p>
        </p:txBody>
      </p:sp>
      <p:sp>
        <p:nvSpPr>
          <p:cNvPr id="8196" name="TextBox 3"/>
          <p:cNvSpPr txBox="1">
            <a:spLocks noChangeArrowheads="1"/>
          </p:cNvSpPr>
          <p:nvPr/>
        </p:nvSpPr>
        <p:spPr bwMode="auto">
          <a:xfrm>
            <a:off x="423068" y="4953000"/>
            <a:ext cx="82978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ts val="1200"/>
              </a:spcBef>
            </a:pPr>
            <a:r>
              <a:rPr lang="en-US" sz="2400" b="1" dirty="0">
                <a:solidFill>
                  <a:srgbClr val="008000"/>
                </a:solidFill>
              </a:rPr>
              <a:t>….but how do we get it?</a:t>
            </a:r>
          </a:p>
          <a:p>
            <a:pPr algn="ctr" eaLnBrk="1" hangingPunct="1">
              <a:spcBef>
                <a:spcPts val="1200"/>
              </a:spcBef>
            </a:pPr>
            <a:r>
              <a:rPr lang="en-US" sz="2800" b="1" dirty="0">
                <a:solidFill>
                  <a:srgbClr val="333399"/>
                </a:solidFill>
              </a:rPr>
              <a:t>Incremental Sampling Methodology (ISM)</a:t>
            </a:r>
          </a:p>
          <a:p>
            <a:pPr algn="ctr" eaLnBrk="1" hangingPunct="1">
              <a:spcBef>
                <a:spcPts val="1200"/>
              </a:spcBef>
            </a:pPr>
            <a:r>
              <a:rPr lang="en-US" sz="2400" b="1" dirty="0">
                <a:solidFill>
                  <a:srgbClr val="008000"/>
                </a:solidFill>
              </a:rPr>
              <a:t>…..may be your answer…..</a:t>
            </a:r>
          </a:p>
          <a:p>
            <a:pPr algn="ctr" eaLnBrk="1" hangingPunct="1"/>
            <a:endParaRPr lang="en-US" sz="2400" b="1" dirty="0">
              <a:solidFill>
                <a:srgbClr val="008000"/>
              </a:solidFill>
            </a:endParaRPr>
          </a:p>
          <a:p>
            <a:pPr algn="ctr" eaLnBrk="1" hangingPunct="1"/>
            <a:endParaRPr lang="en-US" sz="2400" b="1"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91358" y="1227137"/>
            <a:ext cx="4436742" cy="3725863"/>
          </a:xfrm>
          <a:prstGeom prst="rect">
            <a:avLst/>
          </a:prstGeom>
        </p:spPr>
      </p:pic>
    </p:spTree>
    <p:extLst>
      <p:ext uri="{BB962C8B-B14F-4D97-AF65-F5344CB8AC3E}">
        <p14:creationId xmlns:p14="http://schemas.microsoft.com/office/powerpoint/2010/main" val="304447596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sz="quarter" idx="1"/>
          </p:nvPr>
        </p:nvSpPr>
        <p:spPr>
          <a:xfrm>
            <a:off x="-304800" y="1524000"/>
            <a:ext cx="8610600" cy="4114800"/>
          </a:xfrm>
        </p:spPr>
        <p:txBody>
          <a:bodyPr/>
          <a:lstStyle/>
          <a:p>
            <a:r>
              <a:rPr lang="en-US" dirty="0">
                <a:latin typeface="Arial" charset="0"/>
              </a:rPr>
              <a:t>Identify DU in the </a:t>
            </a:r>
            <a:r>
              <a:rPr lang="en-US" dirty="0" smtClean="0">
                <a:latin typeface="Arial" charset="0"/>
              </a:rPr>
              <a:t>field</a:t>
            </a:r>
          </a:p>
          <a:p>
            <a:pPr lvl="1"/>
            <a:r>
              <a:rPr lang="en-US" dirty="0" smtClean="0">
                <a:latin typeface="Arial" charset="0"/>
              </a:rPr>
              <a:t>Use </a:t>
            </a:r>
            <a:r>
              <a:rPr lang="en-US" dirty="0">
                <a:latin typeface="Arial" charset="0"/>
              </a:rPr>
              <a:t>typical environmental site </a:t>
            </a:r>
            <a:endParaRPr lang="en-US" dirty="0" smtClean="0">
              <a:latin typeface="Arial" charset="0"/>
            </a:endParaRPr>
          </a:p>
          <a:p>
            <a:pPr marL="457200" lvl="1" indent="0">
              <a:buNone/>
            </a:pPr>
            <a:r>
              <a:rPr lang="en-US" dirty="0">
                <a:latin typeface="Arial" charset="0"/>
              </a:rPr>
              <a:t> </a:t>
            </a:r>
            <a:r>
              <a:rPr lang="en-US" dirty="0" smtClean="0">
                <a:latin typeface="Arial" charset="0"/>
              </a:rPr>
              <a:t>   investigation procedures</a:t>
            </a:r>
          </a:p>
          <a:p>
            <a:pPr marL="457200" lvl="1" indent="0">
              <a:buNone/>
            </a:pPr>
            <a:endParaRPr lang="en-US" dirty="0">
              <a:latin typeface="Arial" charset="0"/>
            </a:endParaRPr>
          </a:p>
          <a:p>
            <a:pPr lvl="1"/>
            <a:r>
              <a:rPr lang="en-US" dirty="0">
                <a:latin typeface="Arial" charset="0"/>
              </a:rPr>
              <a:t>Examples</a:t>
            </a:r>
          </a:p>
          <a:p>
            <a:pPr lvl="2"/>
            <a:r>
              <a:rPr lang="en-US" dirty="0">
                <a:latin typeface="Arial" charset="0"/>
              </a:rPr>
              <a:t>Survey</a:t>
            </a:r>
          </a:p>
          <a:p>
            <a:pPr lvl="2"/>
            <a:r>
              <a:rPr lang="en-US" dirty="0">
                <a:latin typeface="Arial" charset="0"/>
              </a:rPr>
              <a:t>GPS </a:t>
            </a:r>
          </a:p>
          <a:p>
            <a:pPr lvl="2"/>
            <a:r>
              <a:rPr lang="en-US" dirty="0">
                <a:latin typeface="Arial" charset="0"/>
              </a:rPr>
              <a:t>Swing ties</a:t>
            </a:r>
          </a:p>
        </p:txBody>
      </p:sp>
      <p:sp>
        <p:nvSpPr>
          <p:cNvPr id="19460" name="Rectangle 10"/>
          <p:cNvSpPr>
            <a:spLocks noChangeArrowheads="1"/>
          </p:cNvSpPr>
          <p:nvPr/>
        </p:nvSpPr>
        <p:spPr bwMode="auto">
          <a:xfrm>
            <a:off x="0" y="6488113"/>
            <a:ext cx="5532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ITRC, ISM-1, Section 9.3 &amp; Appendix C, Section C.3</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05400" y="1371600"/>
            <a:ext cx="3752115" cy="4648200"/>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14600" y="3429000"/>
            <a:ext cx="3048000" cy="2921595"/>
          </a:xfrm>
          <a:prstGeom prst="rect">
            <a:avLst/>
          </a:prstGeom>
        </p:spPr>
      </p:pic>
      <p:sp>
        <p:nvSpPr>
          <p:cNvPr id="9" name="Rectangle 2"/>
          <p:cNvSpPr txBox="1">
            <a:spLocks noChangeArrowheads="1"/>
          </p:cNvSpPr>
          <p:nvPr/>
        </p:nvSpPr>
        <p:spPr>
          <a:xfrm>
            <a:off x="1295400" y="152400"/>
            <a:ext cx="8534400" cy="1143000"/>
          </a:xfrm>
          <a:prstGeom prst="rect">
            <a:avLst/>
          </a:prstGeom>
        </p:spPr>
        <p:txBody>
          <a:bodyPr>
            <a:normAutofit fontScale="97500"/>
          </a:bodyPr>
          <a:lstStyle>
            <a:lvl1pPr algn="ctr" defTabSz="914400" rtl="0" eaLnBrk="1" latinLnBrk="0" hangingPunct="1">
              <a:spcBef>
                <a:spcPct val="0"/>
              </a:spcBef>
              <a:buNone/>
              <a:defRPr sz="4000" b="1" kern="1200">
                <a:solidFill>
                  <a:schemeClr val="bg1"/>
                </a:solidFill>
                <a:latin typeface="Arial" pitchFamily="34" charset="0"/>
                <a:ea typeface="+mj-ea"/>
                <a:cs typeface="Arial" pitchFamily="34" charset="0"/>
              </a:defRPr>
            </a:lvl1pPr>
          </a:lstStyle>
          <a:p>
            <a:pPr algn="l"/>
            <a:r>
              <a:rPr lang="en-US" dirty="0" smtClean="0">
                <a:solidFill>
                  <a:srgbClr val="FFFFFF"/>
                </a:solidFill>
                <a:latin typeface="Arial" charset="0"/>
              </a:rPr>
              <a:t>Field Sampling : </a:t>
            </a:r>
            <a:r>
              <a:rPr lang="en-US" b="0" u="sng" dirty="0" smtClean="0">
                <a:solidFill>
                  <a:srgbClr val="FFFFFF"/>
                </a:solidFill>
                <a:latin typeface="Arial" charset="0"/>
              </a:rPr>
              <a:t>DU Identification</a:t>
            </a:r>
            <a:endParaRPr lang="en-US" b="0" u="sng" dirty="0">
              <a:solidFill>
                <a:srgbClr val="FFFFFF"/>
              </a:solidFill>
              <a:latin typeface="Arial" charset="0"/>
            </a:endParaRPr>
          </a:p>
        </p:txBody>
      </p:sp>
    </p:spTree>
    <p:extLst>
      <p:ext uri="{BB962C8B-B14F-4D97-AF65-F5344CB8AC3E}">
        <p14:creationId xmlns:p14="http://schemas.microsoft.com/office/powerpoint/2010/main" val="404311532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73197" y="2278907"/>
            <a:ext cx="4494603" cy="3396811"/>
          </a:xfrm>
          <a:prstGeom prst="rect">
            <a:avLst/>
          </a:prstGeom>
        </p:spPr>
      </p:pic>
      <p:sp>
        <p:nvSpPr>
          <p:cNvPr id="5" name="Rectangle 2"/>
          <p:cNvSpPr txBox="1">
            <a:spLocks noChangeArrowheads="1"/>
          </p:cNvSpPr>
          <p:nvPr/>
        </p:nvSpPr>
        <p:spPr>
          <a:xfrm>
            <a:off x="1143000" y="152400"/>
            <a:ext cx="7848600" cy="1143000"/>
          </a:xfrm>
          <a:prstGeom prst="rect">
            <a:avLst/>
          </a:prstGeom>
        </p:spPr>
        <p:txBody>
          <a:bodyPr>
            <a:normAutofit fontScale="97500"/>
          </a:bodyPr>
          <a:lstStyle>
            <a:lvl1pPr algn="ctr" defTabSz="914400" rtl="0" eaLnBrk="1" latinLnBrk="0" hangingPunct="1">
              <a:spcBef>
                <a:spcPct val="0"/>
              </a:spcBef>
              <a:buNone/>
              <a:defRPr sz="4000" b="1" kern="1200">
                <a:solidFill>
                  <a:schemeClr val="bg1"/>
                </a:solidFill>
                <a:latin typeface="Arial" pitchFamily="34" charset="0"/>
                <a:ea typeface="+mj-ea"/>
                <a:cs typeface="Arial" pitchFamily="34" charset="0"/>
              </a:defRPr>
            </a:lvl1pPr>
          </a:lstStyle>
          <a:p>
            <a:r>
              <a:rPr lang="en-US" dirty="0" smtClean="0">
                <a:solidFill>
                  <a:srgbClr val="FFFFFF"/>
                </a:solidFill>
                <a:latin typeface="Arial" charset="0"/>
              </a:rPr>
              <a:t>Field Sampling: </a:t>
            </a:r>
            <a:r>
              <a:rPr lang="en-US" b="0" u="sng" dirty="0" smtClean="0">
                <a:solidFill>
                  <a:srgbClr val="FFFFFF"/>
                </a:solidFill>
                <a:latin typeface="Arial" charset="0"/>
              </a:rPr>
              <a:t>DU Identification</a:t>
            </a:r>
            <a:endParaRPr lang="en-US" b="0" u="sng" dirty="0">
              <a:solidFill>
                <a:srgbClr val="FFFFFF"/>
              </a:solidFill>
              <a:latin typeface="Arial" charset="0"/>
            </a:endParaRPr>
          </a:p>
        </p:txBody>
      </p:sp>
      <p:sp>
        <p:nvSpPr>
          <p:cNvPr id="6" name="TextBox 5"/>
          <p:cNvSpPr txBox="1"/>
          <p:nvPr/>
        </p:nvSpPr>
        <p:spPr>
          <a:xfrm>
            <a:off x="0" y="1686580"/>
            <a:ext cx="4114800" cy="523220"/>
          </a:xfrm>
          <a:prstGeom prst="rect">
            <a:avLst/>
          </a:prstGeom>
          <a:noFill/>
        </p:spPr>
        <p:txBody>
          <a:bodyPr wrap="square" rtlCol="0">
            <a:spAutoFit/>
          </a:bodyPr>
          <a:lstStyle/>
          <a:p>
            <a:pPr algn="ctr"/>
            <a:r>
              <a:rPr lang="en-US" sz="2800" b="1" dirty="0" smtClean="0">
                <a:latin typeface="Arial"/>
                <a:cs typeface="Arial"/>
              </a:rPr>
              <a:t>DU1</a:t>
            </a:r>
            <a:endParaRPr lang="en-US" sz="2800" b="1" dirty="0">
              <a:latin typeface="Arial"/>
              <a:cs typeface="Arial"/>
            </a:endParaRPr>
          </a:p>
        </p:txBody>
      </p:sp>
      <p:sp>
        <p:nvSpPr>
          <p:cNvPr id="7" name="TextBox 6"/>
          <p:cNvSpPr txBox="1"/>
          <p:nvPr/>
        </p:nvSpPr>
        <p:spPr>
          <a:xfrm>
            <a:off x="4136827" y="1676400"/>
            <a:ext cx="5029200" cy="523220"/>
          </a:xfrm>
          <a:prstGeom prst="rect">
            <a:avLst/>
          </a:prstGeom>
          <a:noFill/>
        </p:spPr>
        <p:txBody>
          <a:bodyPr wrap="square" rtlCol="0">
            <a:spAutoFit/>
          </a:bodyPr>
          <a:lstStyle/>
          <a:p>
            <a:pPr algn="ctr"/>
            <a:r>
              <a:rPr lang="en-US" sz="2800" b="1" dirty="0" smtClean="0">
                <a:latin typeface="Arial"/>
                <a:cs typeface="Arial"/>
              </a:rPr>
              <a:t>DU2</a:t>
            </a:r>
            <a:endParaRPr lang="en-US" sz="2800" b="1" dirty="0">
              <a:latin typeface="Arial"/>
              <a:cs typeface="Arial"/>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934" y="2258990"/>
            <a:ext cx="4532960" cy="3423207"/>
          </a:xfrm>
          <a:prstGeom prst="rect">
            <a:avLst/>
          </a:prstGeom>
        </p:spPr>
      </p:pic>
    </p:spTree>
    <p:extLst>
      <p:ext uri="{BB962C8B-B14F-4D97-AF65-F5344CB8AC3E}">
        <p14:creationId xmlns:p14="http://schemas.microsoft.com/office/powerpoint/2010/main" val="274381303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002710-F92E-4BB7-AAC7-AEC0FED14E57}" type="datetime1">
              <a:rPr lang="en-US" smtClean="0"/>
              <a:pPr/>
              <a:t>4/26/13</a:t>
            </a:fld>
            <a:endParaRPr lang="en-US"/>
          </a:p>
        </p:txBody>
      </p:sp>
      <p:sp>
        <p:nvSpPr>
          <p:cNvPr id="3" name="Slide Number Placeholder 2"/>
          <p:cNvSpPr>
            <a:spLocks noGrp="1"/>
          </p:cNvSpPr>
          <p:nvPr>
            <p:ph type="sldNum" sz="quarter" idx="12"/>
          </p:nvPr>
        </p:nvSpPr>
        <p:spPr/>
        <p:txBody>
          <a:bodyPr/>
          <a:lstStyle/>
          <a:p>
            <a:fld id="{D9515C9C-B0D4-49C7-83C7-4BF66E55645D}" type="slidenum">
              <a:rPr lang="en-US" smtClean="0"/>
              <a:pPr/>
              <a:t>22</a:t>
            </a:fld>
            <a:endParaRPr lang="en-US"/>
          </a:p>
        </p:txBody>
      </p:sp>
      <p:sp>
        <p:nvSpPr>
          <p:cNvPr id="5" name="Rectangle 2"/>
          <p:cNvSpPr txBox="1">
            <a:spLocks noChangeArrowheads="1"/>
          </p:cNvSpPr>
          <p:nvPr/>
        </p:nvSpPr>
        <p:spPr>
          <a:xfrm>
            <a:off x="1143000" y="228600"/>
            <a:ext cx="7848600" cy="1143000"/>
          </a:xfrm>
          <a:prstGeom prst="rect">
            <a:avLst/>
          </a:prstGeom>
        </p:spPr>
        <p:txBody>
          <a:bodyPr>
            <a:normAutofit fontScale="97500"/>
          </a:bodyPr>
          <a:lstStyle>
            <a:lvl1pPr algn="ctr" defTabSz="914400" rtl="0" eaLnBrk="1" latinLnBrk="0" hangingPunct="1">
              <a:spcBef>
                <a:spcPct val="0"/>
              </a:spcBef>
              <a:buNone/>
              <a:defRPr sz="4000" b="1" kern="1200">
                <a:solidFill>
                  <a:schemeClr val="bg1"/>
                </a:solidFill>
                <a:latin typeface="Arial" pitchFamily="34" charset="0"/>
                <a:ea typeface="+mj-ea"/>
                <a:cs typeface="Arial" pitchFamily="34" charset="0"/>
              </a:defRPr>
            </a:lvl1pPr>
          </a:lstStyle>
          <a:p>
            <a:r>
              <a:rPr lang="en-US" dirty="0" smtClean="0">
                <a:solidFill>
                  <a:srgbClr val="FFFFFF"/>
                </a:solidFill>
                <a:latin typeface="Arial" charset="0"/>
              </a:rPr>
              <a:t>Field Sampling: </a:t>
            </a:r>
            <a:r>
              <a:rPr lang="en-US" b="0" u="sng" dirty="0" smtClean="0">
                <a:solidFill>
                  <a:srgbClr val="FFFFFF"/>
                </a:solidFill>
                <a:latin typeface="Arial" charset="0"/>
              </a:rPr>
              <a:t>DU Identification</a:t>
            </a:r>
            <a:endParaRPr lang="en-US" b="0" u="sng" dirty="0">
              <a:solidFill>
                <a:srgbClr val="FFFFFF"/>
              </a:solidFill>
              <a:latin typeface="Arial" charset="0"/>
            </a:endParaRPr>
          </a:p>
        </p:txBody>
      </p:sp>
      <p:sp>
        <p:nvSpPr>
          <p:cNvPr id="6" name="Rectangle 3"/>
          <p:cNvSpPr txBox="1">
            <a:spLocks noChangeArrowheads="1"/>
          </p:cNvSpPr>
          <p:nvPr/>
        </p:nvSpPr>
        <p:spPr>
          <a:xfrm>
            <a:off x="-76200" y="1143000"/>
            <a:ext cx="9144000" cy="411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latin typeface="Arial" charset="0"/>
              </a:rPr>
              <a:t>DU boundaries were demarcated by white flags</a:t>
            </a:r>
            <a:endParaRPr lang="en-US" dirty="0">
              <a:latin typeface="Arial" charset="0"/>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71600" y="1819250"/>
            <a:ext cx="6019800" cy="4733950"/>
          </a:xfrm>
          <a:prstGeom prst="rect">
            <a:avLst/>
          </a:prstGeom>
        </p:spPr>
      </p:pic>
    </p:spTree>
    <p:extLst>
      <p:ext uri="{BB962C8B-B14F-4D97-AF65-F5344CB8AC3E}">
        <p14:creationId xmlns:p14="http://schemas.microsoft.com/office/powerpoint/2010/main" val="228613062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762000" y="-76200"/>
            <a:ext cx="8763000" cy="1143000"/>
          </a:xfrm>
        </p:spPr>
        <p:txBody>
          <a:bodyPr>
            <a:normAutofit/>
          </a:bodyPr>
          <a:lstStyle/>
          <a:p>
            <a:r>
              <a:rPr lang="en-US" sz="3600" dirty="0" smtClean="0">
                <a:latin typeface="Arial" charset="0"/>
              </a:rPr>
              <a:t>Field Sampling: </a:t>
            </a:r>
            <a:r>
              <a:rPr lang="en-US" sz="3600" b="0" u="sng" dirty="0" smtClean="0">
                <a:latin typeface="Arial" charset="0"/>
              </a:rPr>
              <a:t>Increment Locations</a:t>
            </a:r>
            <a:endParaRPr lang="en-US" sz="3600" b="0" u="sng" dirty="0">
              <a:latin typeface="Arial" charset="0"/>
            </a:endParaRPr>
          </a:p>
        </p:txBody>
      </p:sp>
      <p:sp>
        <p:nvSpPr>
          <p:cNvPr id="20483" name="Rectangle 3"/>
          <p:cNvSpPr>
            <a:spLocks noGrp="1" noChangeArrowheads="1"/>
          </p:cNvSpPr>
          <p:nvPr>
            <p:ph sz="quarter" idx="1"/>
          </p:nvPr>
        </p:nvSpPr>
        <p:spPr>
          <a:xfrm>
            <a:off x="0" y="990600"/>
            <a:ext cx="7772400" cy="4114800"/>
          </a:xfrm>
        </p:spPr>
        <p:txBody>
          <a:bodyPr/>
          <a:lstStyle/>
          <a:p>
            <a:r>
              <a:rPr lang="en-US" dirty="0">
                <a:latin typeface="Arial" charset="0"/>
              </a:rPr>
              <a:t>Identify increment locations in field</a:t>
            </a:r>
          </a:p>
          <a:p>
            <a:pPr lvl="1"/>
            <a:r>
              <a:rPr lang="en-US" dirty="0">
                <a:latin typeface="Arial" charset="0"/>
              </a:rPr>
              <a:t>Utilize similar site investigation </a:t>
            </a:r>
            <a:r>
              <a:rPr lang="en-US" dirty="0" smtClean="0">
                <a:latin typeface="Arial" charset="0"/>
              </a:rPr>
              <a:t>tools</a:t>
            </a:r>
          </a:p>
          <a:p>
            <a:pPr lvl="1"/>
            <a:r>
              <a:rPr lang="en-US" dirty="0" smtClean="0">
                <a:latin typeface="Arial" charset="0"/>
              </a:rPr>
              <a:t>Increment location demarcated by : 	</a:t>
            </a:r>
          </a:p>
          <a:p>
            <a:pPr lvl="2"/>
            <a:r>
              <a:rPr lang="en-US" dirty="0">
                <a:latin typeface="Arial" charset="0"/>
              </a:rPr>
              <a:t>Yellow; </a:t>
            </a:r>
            <a:r>
              <a:rPr lang="en-US" dirty="0" smtClean="0">
                <a:latin typeface="Arial" charset="0"/>
              </a:rPr>
              <a:t>Pink </a:t>
            </a:r>
            <a:r>
              <a:rPr lang="en-US" dirty="0">
                <a:latin typeface="Arial" charset="0"/>
              </a:rPr>
              <a:t>and </a:t>
            </a:r>
            <a:r>
              <a:rPr lang="en-US" dirty="0" smtClean="0">
                <a:latin typeface="Arial" charset="0"/>
              </a:rPr>
              <a:t>Green</a:t>
            </a:r>
            <a:endParaRPr lang="en-US" dirty="0">
              <a:latin typeface="Arial" charset="0"/>
            </a:endParaRPr>
          </a:p>
          <a:p>
            <a:pPr lvl="1"/>
            <a:r>
              <a:rPr lang="en-US" dirty="0" smtClean="0">
                <a:latin typeface="Arial" charset="0"/>
              </a:rPr>
              <a:t>Discrete sample locations: blue</a:t>
            </a:r>
            <a:endParaRPr lang="en-US" dirty="0">
              <a:latin typeface="Arial" charset="0"/>
            </a:endParaRPr>
          </a:p>
          <a:p>
            <a:pPr lvl="1"/>
            <a:endParaRPr lang="en-US" dirty="0" smtClean="0">
              <a:latin typeface="Arial" charset="0"/>
            </a:endParaRPr>
          </a:p>
        </p:txBody>
      </p:sp>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t="-392"/>
          <a:stretch/>
        </p:blipFill>
        <p:spPr>
          <a:xfrm>
            <a:off x="4572000" y="3321196"/>
            <a:ext cx="1899010" cy="3232004"/>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81200" y="3679423"/>
            <a:ext cx="2182200" cy="2873777"/>
          </a:xfrm>
          <a:prstGeom prst="rect">
            <a:avLst/>
          </a:prstGeom>
        </p:spPr>
      </p:pic>
      <p:pic>
        <p:nvPicPr>
          <p:cNvPr id="11" name="Picture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28600" y="3377897"/>
            <a:ext cx="1531694" cy="3140931"/>
          </a:xfrm>
          <a:prstGeom prst="rect">
            <a:avLst/>
          </a:prstGeom>
        </p:spPr>
      </p:pic>
      <p:pic>
        <p:nvPicPr>
          <p:cNvPr id="4" name="Picture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53978" y="1143000"/>
            <a:ext cx="2784798" cy="2494337"/>
          </a:xfrm>
          <a:prstGeom prst="rect">
            <a:avLst/>
          </a:prstGeom>
        </p:spPr>
      </p:pic>
      <p:pic>
        <p:nvPicPr>
          <p:cNvPr id="5" name="Picture 4"/>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781800" y="4022692"/>
            <a:ext cx="2209800" cy="2530508"/>
          </a:xfrm>
          <a:prstGeom prst="rect">
            <a:avLst/>
          </a:prstGeom>
        </p:spPr>
      </p:pic>
    </p:spTree>
    <p:extLst>
      <p:ext uri="{BB962C8B-B14F-4D97-AF65-F5344CB8AC3E}">
        <p14:creationId xmlns:p14="http://schemas.microsoft.com/office/powerpoint/2010/main" val="219259176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9641B56-F1C1-4B9C-86AB-A9C4D2348069}" type="datetime1">
              <a:rPr lang="en-US" smtClean="0"/>
              <a:pPr/>
              <a:t>4/26/13</a:t>
            </a:fld>
            <a:endParaRPr lang="en-US"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24</a:t>
            </a:fld>
            <a:endParaRPr lang="en-US"/>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3000" y="1371600"/>
            <a:ext cx="7098741" cy="4724400"/>
          </a:xfrm>
          <a:prstGeom prst="rect">
            <a:avLst/>
          </a:prstGeom>
        </p:spPr>
      </p:pic>
      <p:sp>
        <p:nvSpPr>
          <p:cNvPr id="11" name="Rectangle 2"/>
          <p:cNvSpPr>
            <a:spLocks noGrp="1" noChangeArrowheads="1"/>
          </p:cNvSpPr>
          <p:nvPr>
            <p:ph type="title"/>
          </p:nvPr>
        </p:nvSpPr>
        <p:spPr>
          <a:xfrm>
            <a:off x="762000" y="-39282"/>
            <a:ext cx="8763000" cy="1143000"/>
          </a:xfrm>
        </p:spPr>
        <p:txBody>
          <a:bodyPr>
            <a:normAutofit/>
          </a:bodyPr>
          <a:lstStyle/>
          <a:p>
            <a:r>
              <a:rPr lang="en-US" sz="3600" dirty="0" smtClean="0">
                <a:latin typeface="Arial" charset="0"/>
              </a:rPr>
              <a:t>Field Sampling: </a:t>
            </a:r>
            <a:r>
              <a:rPr lang="en-US" sz="3600" b="0" u="sng" dirty="0" smtClean="0">
                <a:latin typeface="Arial" charset="0"/>
              </a:rPr>
              <a:t>Increment Locations</a:t>
            </a:r>
            <a:endParaRPr lang="en-US" sz="3600" b="0" u="sng" dirty="0">
              <a:latin typeface="Arial" charset="0"/>
            </a:endParaRPr>
          </a:p>
        </p:txBody>
      </p:sp>
    </p:spTree>
    <p:extLst>
      <p:ext uri="{BB962C8B-B14F-4D97-AF65-F5344CB8AC3E}">
        <p14:creationId xmlns:p14="http://schemas.microsoft.com/office/powerpoint/2010/main" val="110167069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48200" y="3886200"/>
            <a:ext cx="3576638" cy="21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73375" y="1447800"/>
            <a:ext cx="6186488"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1"/>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92088" y="2489200"/>
            <a:ext cx="2703512"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Box 5"/>
          <p:cNvSpPr txBox="1">
            <a:spLocks noChangeArrowheads="1"/>
          </p:cNvSpPr>
          <p:nvPr/>
        </p:nvSpPr>
        <p:spPr bwMode="auto">
          <a:xfrm>
            <a:off x="152400" y="1676400"/>
            <a:ext cx="2743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400" b="1"/>
              <a:t>Soft Surface Soil</a:t>
            </a:r>
          </a:p>
        </p:txBody>
      </p:sp>
      <p:sp>
        <p:nvSpPr>
          <p:cNvPr id="24583" name="TextBox 7"/>
          <p:cNvSpPr txBox="1">
            <a:spLocks noChangeArrowheads="1"/>
          </p:cNvSpPr>
          <p:nvPr/>
        </p:nvSpPr>
        <p:spPr bwMode="auto">
          <a:xfrm>
            <a:off x="2910070" y="5907087"/>
            <a:ext cx="62245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i="1"/>
              <a:t>Source</a:t>
            </a:r>
            <a:r>
              <a:rPr lang="en-US"/>
              <a:t>: Courtesy </a:t>
            </a:r>
            <a:r>
              <a:rPr lang="en-US" u="sng">
                <a:hlinkClick r:id="rId6"/>
              </a:rPr>
              <a:t>http://www.jmcsoil.com/index.html</a:t>
            </a:r>
            <a:endParaRPr lang="en-US"/>
          </a:p>
          <a:p>
            <a:pPr eaLnBrk="1" hangingPunct="1"/>
            <a:r>
              <a:rPr lang="en-US"/>
              <a:t> </a:t>
            </a:r>
            <a:r>
              <a:rPr lang="en-US" u="sng">
                <a:hlinkClick r:id="rId7"/>
              </a:rPr>
              <a:t>http://fieldenvironmental.com/evc-incremental-sampler.php</a:t>
            </a:r>
            <a:endParaRPr lang="en-US"/>
          </a:p>
        </p:txBody>
      </p:sp>
      <p:sp>
        <p:nvSpPr>
          <p:cNvPr id="8" name="Rectangle 2"/>
          <p:cNvSpPr txBox="1">
            <a:spLocks noChangeArrowheads="1"/>
          </p:cNvSpPr>
          <p:nvPr/>
        </p:nvSpPr>
        <p:spPr>
          <a:xfrm>
            <a:off x="1143000" y="76200"/>
            <a:ext cx="7848600" cy="1143000"/>
          </a:xfrm>
          <a:prstGeom prst="rect">
            <a:avLst/>
          </a:prstGeom>
        </p:spPr>
        <p:txBody>
          <a:bodyPr>
            <a:normAutofit fontScale="97500"/>
          </a:bodyPr>
          <a:lstStyle>
            <a:lvl1pPr algn="ctr" defTabSz="914400" rtl="0" eaLnBrk="1" latinLnBrk="0" hangingPunct="1">
              <a:spcBef>
                <a:spcPct val="0"/>
              </a:spcBef>
              <a:buNone/>
              <a:defRPr sz="4000" b="1" kern="1200">
                <a:solidFill>
                  <a:schemeClr val="bg1"/>
                </a:solidFill>
                <a:latin typeface="Arial" pitchFamily="34" charset="0"/>
                <a:ea typeface="+mj-ea"/>
                <a:cs typeface="Arial" pitchFamily="34" charset="0"/>
              </a:defRPr>
            </a:lvl1pPr>
          </a:lstStyle>
          <a:p>
            <a:r>
              <a:rPr lang="en-US" dirty="0" smtClean="0">
                <a:solidFill>
                  <a:srgbClr val="FFFFFF"/>
                </a:solidFill>
                <a:latin typeface="Arial" charset="0"/>
              </a:rPr>
              <a:t>Field Sampling: </a:t>
            </a:r>
            <a:r>
              <a:rPr lang="en-US" b="0" u="sng" dirty="0" smtClean="0">
                <a:solidFill>
                  <a:srgbClr val="FFFFFF"/>
                </a:solidFill>
                <a:latin typeface="Arial" charset="0"/>
              </a:rPr>
              <a:t>Tools</a:t>
            </a:r>
            <a:endParaRPr lang="en-US" b="0" u="sng" dirty="0">
              <a:solidFill>
                <a:srgbClr val="FFFFFF"/>
              </a:solidFill>
              <a:latin typeface="Arial" charset="0"/>
            </a:endParaRPr>
          </a:p>
        </p:txBody>
      </p:sp>
    </p:spTree>
    <p:extLst>
      <p:ext uri="{BB962C8B-B14F-4D97-AF65-F5344CB8AC3E}">
        <p14:creationId xmlns:p14="http://schemas.microsoft.com/office/powerpoint/2010/main" val="422794710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r>
              <a:rPr lang="en-US" dirty="0" smtClean="0">
                <a:latin typeface="Arial" charset="0"/>
              </a:rPr>
              <a:t>Field Sampling</a:t>
            </a:r>
            <a:endParaRPr lang="en-US" dirty="0">
              <a:solidFill>
                <a:srgbClr val="333399"/>
              </a:solidFill>
              <a:latin typeface="Arial" charset="0"/>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828800"/>
            <a:ext cx="4648200" cy="4164184"/>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24400" y="1752600"/>
            <a:ext cx="4419600" cy="4244912"/>
          </a:xfrm>
          <a:prstGeom prst="rect">
            <a:avLst/>
          </a:prstGeom>
        </p:spPr>
      </p:pic>
    </p:spTree>
    <p:extLst>
      <p:ext uri="{BB962C8B-B14F-4D97-AF65-F5344CB8AC3E}">
        <p14:creationId xmlns:p14="http://schemas.microsoft.com/office/powerpoint/2010/main" val="174246834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r>
              <a:rPr lang="en-US" dirty="0" smtClean="0">
                <a:latin typeface="Arial" charset="0"/>
              </a:rPr>
              <a:t>Field Sampling</a:t>
            </a:r>
            <a:endParaRPr lang="en-US" dirty="0">
              <a:solidFill>
                <a:srgbClr val="333399"/>
              </a:solidFill>
              <a:latin typeface="Arial" charset="0"/>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2057400"/>
            <a:ext cx="4066877" cy="3276600"/>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9600" y="1600200"/>
            <a:ext cx="4495800" cy="4489338"/>
          </a:xfrm>
          <a:prstGeom prst="rect">
            <a:avLst/>
          </a:prstGeom>
        </p:spPr>
      </p:pic>
    </p:spTree>
    <p:extLst>
      <p:ext uri="{BB962C8B-B14F-4D97-AF65-F5344CB8AC3E}">
        <p14:creationId xmlns:p14="http://schemas.microsoft.com/office/powerpoint/2010/main" val="148820343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04168" y="1676400"/>
            <a:ext cx="3898369" cy="3581400"/>
          </a:xfrm>
          <a:prstGeom prst="rect">
            <a:avLst/>
          </a:prstGeom>
        </p:spPr>
      </p:pic>
      <p:sp>
        <p:nvSpPr>
          <p:cNvPr id="4" name="Content Placeholder 7"/>
          <p:cNvSpPr txBox="1">
            <a:spLocks/>
          </p:cNvSpPr>
          <p:nvPr/>
        </p:nvSpPr>
        <p:spPr>
          <a:xfrm>
            <a:off x="0" y="1600200"/>
            <a:ext cx="4495800" cy="4267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pitchFamily="34" charset="0"/>
                <a:ea typeface="+mn-ea"/>
                <a:cs typeface="Arial" pitchFamily="34" charset="0"/>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pitchFamily="34" charset="0"/>
                <a:ea typeface="+mn-ea"/>
                <a:cs typeface="Arial" pitchFamily="34" charset="0"/>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pitchFamily="34" charset="0"/>
                <a:ea typeface="+mn-ea"/>
                <a:cs typeface="Arial" pitchFamily="34" charset="0"/>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pitchFamily="34" charset="0"/>
                <a:ea typeface="+mn-ea"/>
                <a:cs typeface="Arial"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400" b="1" dirty="0" smtClean="0">
                <a:solidFill>
                  <a:schemeClr val="tx1"/>
                </a:solidFill>
                <a:latin typeface="Arial" charset="0"/>
              </a:rPr>
              <a:t>Field activity log </a:t>
            </a:r>
            <a:r>
              <a:rPr lang="en-US" sz="2400" dirty="0" smtClean="0">
                <a:solidFill>
                  <a:schemeClr val="tx1"/>
                </a:solidFill>
                <a:latin typeface="Arial" charset="0"/>
              </a:rPr>
              <a:t>maintained while samples are being taken and include detailed records of sampling events</a:t>
            </a:r>
          </a:p>
          <a:p>
            <a:pPr algn="l"/>
            <a:r>
              <a:rPr lang="en-US" sz="2400" dirty="0" smtClean="0">
                <a:solidFill>
                  <a:schemeClr val="tx1"/>
                </a:solidFill>
                <a:latin typeface="Arial" charset="0"/>
              </a:rPr>
              <a:t> </a:t>
            </a:r>
          </a:p>
          <a:p>
            <a:pPr algn="l"/>
            <a:r>
              <a:rPr lang="en-US" sz="2400" b="1" dirty="0" smtClean="0">
                <a:solidFill>
                  <a:schemeClr val="tx1"/>
                </a:solidFill>
                <a:latin typeface="Arial" charset="0"/>
              </a:rPr>
              <a:t>Sample containers </a:t>
            </a:r>
            <a:r>
              <a:rPr lang="en-US" sz="2400" dirty="0" smtClean="0">
                <a:solidFill>
                  <a:schemeClr val="tx1"/>
                </a:solidFill>
                <a:latin typeface="Arial" charset="0"/>
              </a:rPr>
              <a:t>should include: year, month and day of 	  sample collection </a:t>
            </a:r>
          </a:p>
          <a:p>
            <a:endParaRPr lang="en-US" dirty="0">
              <a:latin typeface="Arial" charset="0"/>
            </a:endParaRPr>
          </a:p>
        </p:txBody>
      </p:sp>
      <p:sp>
        <p:nvSpPr>
          <p:cNvPr id="5" name="Rectangle 2"/>
          <p:cNvSpPr txBox="1">
            <a:spLocks noChangeArrowheads="1"/>
          </p:cNvSpPr>
          <p:nvPr/>
        </p:nvSpPr>
        <p:spPr>
          <a:xfrm>
            <a:off x="990600" y="76200"/>
            <a:ext cx="7848600" cy="1143000"/>
          </a:xfrm>
          <a:prstGeom prst="rect">
            <a:avLst/>
          </a:prstGeom>
        </p:spPr>
        <p:txBody>
          <a:bodyPr>
            <a:normAutofit fontScale="97500"/>
          </a:bodyPr>
          <a:lstStyle>
            <a:lvl1pPr algn="ctr" defTabSz="914400" rtl="0" eaLnBrk="1" latinLnBrk="0" hangingPunct="1">
              <a:spcBef>
                <a:spcPct val="0"/>
              </a:spcBef>
              <a:buNone/>
              <a:defRPr sz="4000" b="1" kern="1200">
                <a:solidFill>
                  <a:schemeClr val="bg1"/>
                </a:solidFill>
                <a:latin typeface="Arial" pitchFamily="34" charset="0"/>
                <a:ea typeface="+mj-ea"/>
                <a:cs typeface="Arial" pitchFamily="34" charset="0"/>
              </a:defRPr>
            </a:lvl1pPr>
          </a:lstStyle>
          <a:p>
            <a:r>
              <a:rPr lang="en-US" dirty="0" smtClean="0">
                <a:solidFill>
                  <a:srgbClr val="FFFFFF"/>
                </a:solidFill>
                <a:latin typeface="Arial" charset="0"/>
              </a:rPr>
              <a:t>Field Sampling: </a:t>
            </a:r>
            <a:r>
              <a:rPr lang="en-US" b="0" u="sng" dirty="0" smtClean="0">
                <a:solidFill>
                  <a:srgbClr val="FFFFFF"/>
                </a:solidFill>
                <a:latin typeface="Arial" charset="0"/>
              </a:rPr>
              <a:t>Documentation</a:t>
            </a:r>
            <a:endParaRPr lang="en-US" b="0" u="sng" dirty="0">
              <a:solidFill>
                <a:srgbClr val="FFFFFF"/>
              </a:solidFill>
              <a:latin typeface="Arial" charset="0"/>
            </a:endParaRPr>
          </a:p>
        </p:txBody>
      </p:sp>
    </p:spTree>
    <p:extLst>
      <p:ext uri="{BB962C8B-B14F-4D97-AF65-F5344CB8AC3E}">
        <p14:creationId xmlns:p14="http://schemas.microsoft.com/office/powerpoint/2010/main" val="335043909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914400" y="-76200"/>
            <a:ext cx="8458200" cy="1143000"/>
          </a:xfrm>
        </p:spPr>
        <p:txBody>
          <a:bodyPr>
            <a:normAutofit/>
          </a:bodyPr>
          <a:lstStyle/>
          <a:p>
            <a:r>
              <a:rPr lang="en-US" sz="3200" dirty="0" smtClean="0">
                <a:latin typeface="Arial" charset="0"/>
              </a:rPr>
              <a:t>Lab Processing: </a:t>
            </a:r>
            <a:r>
              <a:rPr lang="en-US" sz="3200" b="0" u="sng" dirty="0" smtClean="0">
                <a:latin typeface="Arial" charset="0"/>
              </a:rPr>
              <a:t>Include planning</a:t>
            </a:r>
            <a:endParaRPr lang="en-US" sz="3200" b="0" u="sng" dirty="0">
              <a:latin typeface="Arial" charset="0"/>
            </a:endParaRPr>
          </a:p>
        </p:txBody>
      </p:sp>
      <p:sp>
        <p:nvSpPr>
          <p:cNvPr id="5" name="Cube 4"/>
          <p:cNvSpPr/>
          <p:nvPr/>
        </p:nvSpPr>
        <p:spPr>
          <a:xfrm>
            <a:off x="3617912" y="2286000"/>
            <a:ext cx="2514600" cy="2514600"/>
          </a:xfrm>
          <a:prstGeom prst="cub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48132" name="Picture 4" descr="DSCN017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2646363"/>
            <a:ext cx="2160587" cy="1903412"/>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33" name="Picture 2" descr="C:\Documents and Settings\brucem\Local Settings\Temporary Internet Files\Content.IE5\6SIGC1K0\MCj03969380000[1].wmf"/>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35837" y="2835275"/>
            <a:ext cx="1628775"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ight Arrow 7"/>
          <p:cNvSpPr/>
          <p:nvPr/>
        </p:nvSpPr>
        <p:spPr>
          <a:xfrm>
            <a:off x="2449512" y="3327400"/>
            <a:ext cx="1117600" cy="863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ight Arrow 8"/>
          <p:cNvSpPr/>
          <p:nvPr/>
        </p:nvSpPr>
        <p:spPr>
          <a:xfrm>
            <a:off x="6221412" y="3340100"/>
            <a:ext cx="1117600" cy="863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8136" name="TextBox 9"/>
          <p:cNvSpPr txBox="1">
            <a:spLocks noChangeArrowheads="1"/>
          </p:cNvSpPr>
          <p:nvPr/>
        </p:nvSpPr>
        <p:spPr bwMode="auto">
          <a:xfrm>
            <a:off x="4189412" y="3505200"/>
            <a:ext cx="9128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3200" b="1">
                <a:solidFill>
                  <a:schemeClr val="bg1"/>
                </a:solidFill>
              </a:rPr>
              <a:t>Lab</a:t>
            </a:r>
          </a:p>
        </p:txBody>
      </p:sp>
      <p:sp>
        <p:nvSpPr>
          <p:cNvPr id="48137" name="TextBox 14"/>
          <p:cNvSpPr txBox="1">
            <a:spLocks noChangeArrowheads="1"/>
          </p:cNvSpPr>
          <p:nvPr/>
        </p:nvSpPr>
        <p:spPr bwMode="auto">
          <a:xfrm>
            <a:off x="76200" y="6477000"/>
            <a:ext cx="2941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t>ITRC, ISM-1, Section 6.1.1</a:t>
            </a:r>
          </a:p>
        </p:txBody>
      </p:sp>
    </p:spTree>
    <p:extLst>
      <p:ext uri="{BB962C8B-B14F-4D97-AF65-F5344CB8AC3E}">
        <p14:creationId xmlns:p14="http://schemas.microsoft.com/office/powerpoint/2010/main" val="35133138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4343400" y="2819400"/>
            <a:ext cx="4177188"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itle 1"/>
          <p:cNvSpPr>
            <a:spLocks noGrp="1"/>
          </p:cNvSpPr>
          <p:nvPr>
            <p:ph type="title"/>
          </p:nvPr>
        </p:nvSpPr>
        <p:spPr>
          <a:xfrm>
            <a:off x="0" y="0"/>
            <a:ext cx="8839200" cy="990600"/>
          </a:xfrm>
        </p:spPr>
        <p:txBody>
          <a:bodyPr>
            <a:normAutofit fontScale="90000"/>
          </a:bodyPr>
          <a:lstStyle/>
          <a:p>
            <a:r>
              <a:rPr lang="en-US" dirty="0" smtClean="0">
                <a:latin typeface="Arial" charset="0"/>
              </a:rPr>
              <a:t>Sampling Designs</a:t>
            </a:r>
            <a:br>
              <a:rPr lang="en-US" dirty="0" smtClean="0">
                <a:latin typeface="Arial" charset="0"/>
              </a:rPr>
            </a:br>
            <a:r>
              <a:rPr lang="en-US" dirty="0" smtClean="0">
                <a:latin typeface="Arial" charset="0"/>
              </a:rPr>
              <a:t> (Discrete vs. ISM)</a:t>
            </a:r>
            <a:endParaRPr lang="en-US" b="1" dirty="0">
              <a:latin typeface="Arial" charset="0"/>
            </a:endParaRPr>
          </a:p>
        </p:txBody>
      </p:sp>
      <p:grpSp>
        <p:nvGrpSpPr>
          <p:cNvPr id="4" name="Group 19"/>
          <p:cNvGrpSpPr>
            <a:grpSpLocks noGrp="1"/>
          </p:cNvGrpSpPr>
          <p:nvPr/>
        </p:nvGrpSpPr>
        <p:grpSpPr bwMode="auto">
          <a:xfrm>
            <a:off x="838200" y="2819400"/>
            <a:ext cx="2286000" cy="2209800"/>
            <a:chOff x="632" y="1329"/>
            <a:chExt cx="2082" cy="1941"/>
          </a:xfrm>
        </p:grpSpPr>
        <p:grpSp>
          <p:nvGrpSpPr>
            <p:cNvPr id="5" name="Group 20"/>
            <p:cNvGrpSpPr>
              <a:grpSpLocks/>
            </p:cNvGrpSpPr>
            <p:nvPr/>
          </p:nvGrpSpPr>
          <p:grpSpPr bwMode="auto">
            <a:xfrm>
              <a:off x="632" y="1329"/>
              <a:ext cx="2082" cy="1941"/>
              <a:chOff x="632" y="1579"/>
              <a:chExt cx="2082" cy="1941"/>
            </a:xfrm>
          </p:grpSpPr>
          <p:sp>
            <p:nvSpPr>
              <p:cNvPr id="116" name="Rectangle 21"/>
              <p:cNvSpPr>
                <a:spLocks noChangeAspect="1" noChangeArrowheads="1"/>
              </p:cNvSpPr>
              <p:nvPr/>
            </p:nvSpPr>
            <p:spPr bwMode="auto">
              <a:xfrm>
                <a:off x="632" y="1579"/>
                <a:ext cx="209" cy="195"/>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17" name="Rectangle 22"/>
              <p:cNvSpPr>
                <a:spLocks noChangeAspect="1" noChangeArrowheads="1"/>
              </p:cNvSpPr>
              <p:nvPr/>
            </p:nvSpPr>
            <p:spPr bwMode="auto">
              <a:xfrm>
                <a:off x="840" y="1579"/>
                <a:ext cx="626" cy="195"/>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18" name="Rectangle 23"/>
              <p:cNvSpPr>
                <a:spLocks noChangeAspect="1" noChangeArrowheads="1"/>
              </p:cNvSpPr>
              <p:nvPr/>
            </p:nvSpPr>
            <p:spPr bwMode="auto">
              <a:xfrm>
                <a:off x="1465" y="1579"/>
                <a:ext cx="208" cy="195"/>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19" name="Rectangle 24"/>
              <p:cNvSpPr>
                <a:spLocks noChangeAspect="1" noChangeArrowheads="1"/>
              </p:cNvSpPr>
              <p:nvPr/>
            </p:nvSpPr>
            <p:spPr bwMode="auto">
              <a:xfrm>
                <a:off x="1673" y="1579"/>
                <a:ext cx="209" cy="195"/>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20" name="Rectangle 25"/>
              <p:cNvSpPr>
                <a:spLocks noChangeAspect="1" noChangeArrowheads="1"/>
              </p:cNvSpPr>
              <p:nvPr/>
            </p:nvSpPr>
            <p:spPr bwMode="auto">
              <a:xfrm>
                <a:off x="1881" y="1579"/>
                <a:ext cx="833" cy="195"/>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21" name="Rectangle 26"/>
              <p:cNvSpPr>
                <a:spLocks noChangeAspect="1" noChangeArrowheads="1"/>
              </p:cNvSpPr>
              <p:nvPr/>
            </p:nvSpPr>
            <p:spPr bwMode="auto">
              <a:xfrm>
                <a:off x="632" y="1773"/>
                <a:ext cx="209" cy="194"/>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22" name="Rectangle 27"/>
              <p:cNvSpPr>
                <a:spLocks noChangeAspect="1" noChangeArrowheads="1"/>
              </p:cNvSpPr>
              <p:nvPr/>
            </p:nvSpPr>
            <p:spPr bwMode="auto">
              <a:xfrm>
                <a:off x="840" y="1773"/>
                <a:ext cx="417" cy="194"/>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23" name="Rectangle 28"/>
              <p:cNvSpPr>
                <a:spLocks noChangeAspect="1" noChangeArrowheads="1"/>
              </p:cNvSpPr>
              <p:nvPr/>
            </p:nvSpPr>
            <p:spPr bwMode="auto">
              <a:xfrm>
                <a:off x="1256" y="1773"/>
                <a:ext cx="834" cy="194"/>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24" name="Rectangle 29"/>
              <p:cNvSpPr>
                <a:spLocks noChangeAspect="1" noChangeArrowheads="1"/>
              </p:cNvSpPr>
              <p:nvPr/>
            </p:nvSpPr>
            <p:spPr bwMode="auto">
              <a:xfrm>
                <a:off x="2090" y="1773"/>
                <a:ext cx="208" cy="194"/>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25" name="Rectangle 30"/>
              <p:cNvSpPr>
                <a:spLocks noChangeAspect="1" noChangeArrowheads="1"/>
              </p:cNvSpPr>
              <p:nvPr/>
            </p:nvSpPr>
            <p:spPr bwMode="auto">
              <a:xfrm>
                <a:off x="2297" y="1773"/>
                <a:ext cx="417" cy="194"/>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26" name="Rectangle 31"/>
              <p:cNvSpPr>
                <a:spLocks noChangeAspect="1" noChangeArrowheads="1"/>
              </p:cNvSpPr>
              <p:nvPr/>
            </p:nvSpPr>
            <p:spPr bwMode="auto">
              <a:xfrm>
                <a:off x="632" y="1966"/>
                <a:ext cx="209" cy="195"/>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27" name="Rectangle 32"/>
              <p:cNvSpPr>
                <a:spLocks noChangeAspect="1" noChangeArrowheads="1"/>
              </p:cNvSpPr>
              <p:nvPr/>
            </p:nvSpPr>
            <p:spPr bwMode="auto">
              <a:xfrm>
                <a:off x="840" y="1966"/>
                <a:ext cx="209" cy="195"/>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28" name="Rectangle 33"/>
              <p:cNvSpPr>
                <a:spLocks noChangeAspect="1" noChangeArrowheads="1"/>
              </p:cNvSpPr>
              <p:nvPr/>
            </p:nvSpPr>
            <p:spPr bwMode="auto">
              <a:xfrm>
                <a:off x="1049" y="1966"/>
                <a:ext cx="208" cy="195"/>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29" name="Rectangle 34"/>
              <p:cNvSpPr>
                <a:spLocks noChangeAspect="1" noChangeArrowheads="1"/>
              </p:cNvSpPr>
              <p:nvPr/>
            </p:nvSpPr>
            <p:spPr bwMode="auto">
              <a:xfrm>
                <a:off x="1256" y="1966"/>
                <a:ext cx="1042" cy="195"/>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30" name="Rectangle 35"/>
              <p:cNvSpPr>
                <a:spLocks noChangeAspect="1" noChangeArrowheads="1"/>
              </p:cNvSpPr>
              <p:nvPr/>
            </p:nvSpPr>
            <p:spPr bwMode="auto">
              <a:xfrm>
                <a:off x="2297" y="1966"/>
                <a:ext cx="210" cy="195"/>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31" name="Rectangle 36"/>
              <p:cNvSpPr>
                <a:spLocks noChangeAspect="1" noChangeArrowheads="1"/>
              </p:cNvSpPr>
              <p:nvPr/>
            </p:nvSpPr>
            <p:spPr bwMode="auto">
              <a:xfrm>
                <a:off x="2506" y="1966"/>
                <a:ext cx="208" cy="195"/>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32" name="Rectangle 37"/>
              <p:cNvSpPr>
                <a:spLocks noChangeAspect="1" noChangeArrowheads="1"/>
              </p:cNvSpPr>
              <p:nvPr/>
            </p:nvSpPr>
            <p:spPr bwMode="auto">
              <a:xfrm>
                <a:off x="632" y="2161"/>
                <a:ext cx="209" cy="195"/>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33" name="Rectangle 38"/>
              <p:cNvSpPr>
                <a:spLocks noChangeAspect="1" noChangeArrowheads="1"/>
              </p:cNvSpPr>
              <p:nvPr/>
            </p:nvSpPr>
            <p:spPr bwMode="auto">
              <a:xfrm>
                <a:off x="840" y="2161"/>
                <a:ext cx="209" cy="195"/>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34" name="Rectangle 39"/>
              <p:cNvSpPr>
                <a:spLocks noChangeAspect="1" noChangeArrowheads="1"/>
              </p:cNvSpPr>
              <p:nvPr/>
            </p:nvSpPr>
            <p:spPr bwMode="auto">
              <a:xfrm>
                <a:off x="1049" y="2161"/>
                <a:ext cx="208" cy="195"/>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35" name="Rectangle 40"/>
              <p:cNvSpPr>
                <a:spLocks noChangeAspect="1" noChangeArrowheads="1"/>
              </p:cNvSpPr>
              <p:nvPr/>
            </p:nvSpPr>
            <p:spPr bwMode="auto">
              <a:xfrm>
                <a:off x="1256" y="2161"/>
                <a:ext cx="417" cy="195"/>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36" name="Rectangle 41"/>
              <p:cNvSpPr>
                <a:spLocks noChangeAspect="1" noChangeArrowheads="1"/>
              </p:cNvSpPr>
              <p:nvPr/>
            </p:nvSpPr>
            <p:spPr bwMode="auto">
              <a:xfrm>
                <a:off x="1673" y="2161"/>
                <a:ext cx="209" cy="195"/>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37" name="Rectangle 42"/>
              <p:cNvSpPr>
                <a:spLocks noChangeAspect="1" noChangeArrowheads="1"/>
              </p:cNvSpPr>
              <p:nvPr/>
            </p:nvSpPr>
            <p:spPr bwMode="auto">
              <a:xfrm>
                <a:off x="1881" y="2161"/>
                <a:ext cx="209" cy="195"/>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38" name="Rectangle 43"/>
              <p:cNvSpPr>
                <a:spLocks noChangeAspect="1" noChangeArrowheads="1"/>
              </p:cNvSpPr>
              <p:nvPr/>
            </p:nvSpPr>
            <p:spPr bwMode="auto">
              <a:xfrm>
                <a:off x="2090" y="2161"/>
                <a:ext cx="208" cy="195"/>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39" name="Rectangle 44"/>
              <p:cNvSpPr>
                <a:spLocks noChangeAspect="1" noChangeArrowheads="1"/>
              </p:cNvSpPr>
              <p:nvPr/>
            </p:nvSpPr>
            <p:spPr bwMode="auto">
              <a:xfrm>
                <a:off x="2297" y="2161"/>
                <a:ext cx="210" cy="195"/>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40" name="Rectangle 45"/>
              <p:cNvSpPr>
                <a:spLocks noChangeAspect="1" noChangeArrowheads="1"/>
              </p:cNvSpPr>
              <p:nvPr/>
            </p:nvSpPr>
            <p:spPr bwMode="auto">
              <a:xfrm>
                <a:off x="2506" y="2161"/>
                <a:ext cx="208" cy="195"/>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41" name="Rectangle 46"/>
              <p:cNvSpPr>
                <a:spLocks noChangeAspect="1" noChangeArrowheads="1"/>
              </p:cNvSpPr>
              <p:nvPr/>
            </p:nvSpPr>
            <p:spPr bwMode="auto">
              <a:xfrm>
                <a:off x="632" y="2355"/>
                <a:ext cx="209" cy="195"/>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42" name="Rectangle 47"/>
              <p:cNvSpPr>
                <a:spLocks noChangeAspect="1" noChangeArrowheads="1"/>
              </p:cNvSpPr>
              <p:nvPr/>
            </p:nvSpPr>
            <p:spPr bwMode="auto">
              <a:xfrm>
                <a:off x="840" y="2355"/>
                <a:ext cx="417" cy="195"/>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43" name="Rectangle 48"/>
              <p:cNvSpPr>
                <a:spLocks noChangeAspect="1" noChangeArrowheads="1"/>
              </p:cNvSpPr>
              <p:nvPr/>
            </p:nvSpPr>
            <p:spPr bwMode="auto">
              <a:xfrm>
                <a:off x="1256" y="2355"/>
                <a:ext cx="210" cy="195"/>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44" name="Rectangle 49"/>
              <p:cNvSpPr>
                <a:spLocks noChangeAspect="1" noChangeArrowheads="1"/>
              </p:cNvSpPr>
              <p:nvPr/>
            </p:nvSpPr>
            <p:spPr bwMode="auto">
              <a:xfrm>
                <a:off x="1465" y="2355"/>
                <a:ext cx="208" cy="195"/>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45" name="Rectangle 50"/>
              <p:cNvSpPr>
                <a:spLocks noChangeAspect="1" noChangeArrowheads="1"/>
              </p:cNvSpPr>
              <p:nvPr/>
            </p:nvSpPr>
            <p:spPr bwMode="auto">
              <a:xfrm>
                <a:off x="1673" y="2355"/>
                <a:ext cx="209" cy="195"/>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46" name="Rectangle 51"/>
              <p:cNvSpPr>
                <a:spLocks noChangeAspect="1" noChangeArrowheads="1"/>
              </p:cNvSpPr>
              <p:nvPr/>
            </p:nvSpPr>
            <p:spPr bwMode="auto">
              <a:xfrm>
                <a:off x="1881" y="2355"/>
                <a:ext cx="209" cy="195"/>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47" name="Rectangle 52"/>
              <p:cNvSpPr>
                <a:spLocks noChangeAspect="1" noChangeArrowheads="1"/>
              </p:cNvSpPr>
              <p:nvPr/>
            </p:nvSpPr>
            <p:spPr bwMode="auto">
              <a:xfrm>
                <a:off x="2090" y="2355"/>
                <a:ext cx="624" cy="195"/>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48" name="Rectangle 53"/>
              <p:cNvSpPr>
                <a:spLocks noChangeAspect="1" noChangeArrowheads="1"/>
              </p:cNvSpPr>
              <p:nvPr/>
            </p:nvSpPr>
            <p:spPr bwMode="auto">
              <a:xfrm>
                <a:off x="632" y="2549"/>
                <a:ext cx="625" cy="195"/>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49" name="Rectangle 54"/>
              <p:cNvSpPr>
                <a:spLocks noChangeAspect="1" noChangeArrowheads="1"/>
              </p:cNvSpPr>
              <p:nvPr/>
            </p:nvSpPr>
            <p:spPr bwMode="auto">
              <a:xfrm>
                <a:off x="1256" y="2549"/>
                <a:ext cx="210" cy="195"/>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50" name="Rectangle 55"/>
              <p:cNvSpPr>
                <a:spLocks noChangeAspect="1" noChangeArrowheads="1"/>
              </p:cNvSpPr>
              <p:nvPr/>
            </p:nvSpPr>
            <p:spPr bwMode="auto">
              <a:xfrm>
                <a:off x="1465" y="2549"/>
                <a:ext cx="208" cy="195"/>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51" name="Rectangle 56"/>
              <p:cNvSpPr>
                <a:spLocks noChangeAspect="1" noChangeArrowheads="1"/>
              </p:cNvSpPr>
              <p:nvPr/>
            </p:nvSpPr>
            <p:spPr bwMode="auto">
              <a:xfrm>
                <a:off x="1673" y="2549"/>
                <a:ext cx="209" cy="195"/>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52" name="Rectangle 57"/>
              <p:cNvSpPr>
                <a:spLocks noChangeAspect="1" noChangeArrowheads="1"/>
              </p:cNvSpPr>
              <p:nvPr/>
            </p:nvSpPr>
            <p:spPr bwMode="auto">
              <a:xfrm>
                <a:off x="1881" y="2549"/>
                <a:ext cx="833" cy="195"/>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53" name="Rectangle 58"/>
              <p:cNvSpPr>
                <a:spLocks noChangeAspect="1" noChangeArrowheads="1"/>
              </p:cNvSpPr>
              <p:nvPr/>
            </p:nvSpPr>
            <p:spPr bwMode="auto">
              <a:xfrm>
                <a:off x="632" y="2743"/>
                <a:ext cx="417" cy="195"/>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54" name="Rectangle 59"/>
              <p:cNvSpPr>
                <a:spLocks noChangeAspect="1" noChangeArrowheads="1"/>
              </p:cNvSpPr>
              <p:nvPr/>
            </p:nvSpPr>
            <p:spPr bwMode="auto">
              <a:xfrm>
                <a:off x="1049" y="2743"/>
                <a:ext cx="208" cy="195"/>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55" name="Rectangle 60"/>
              <p:cNvSpPr>
                <a:spLocks noChangeAspect="1" noChangeArrowheads="1"/>
              </p:cNvSpPr>
              <p:nvPr/>
            </p:nvSpPr>
            <p:spPr bwMode="auto">
              <a:xfrm>
                <a:off x="1256" y="2743"/>
                <a:ext cx="210" cy="195"/>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56" name="Rectangle 61"/>
              <p:cNvSpPr>
                <a:spLocks noChangeAspect="1" noChangeArrowheads="1"/>
              </p:cNvSpPr>
              <p:nvPr/>
            </p:nvSpPr>
            <p:spPr bwMode="auto">
              <a:xfrm>
                <a:off x="1465" y="2743"/>
                <a:ext cx="208" cy="195"/>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57" name="Rectangle 62"/>
              <p:cNvSpPr>
                <a:spLocks noChangeAspect="1" noChangeArrowheads="1"/>
              </p:cNvSpPr>
              <p:nvPr/>
            </p:nvSpPr>
            <p:spPr bwMode="auto">
              <a:xfrm>
                <a:off x="1673" y="2743"/>
                <a:ext cx="209" cy="195"/>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58" name="Rectangle 63"/>
              <p:cNvSpPr>
                <a:spLocks noChangeAspect="1" noChangeArrowheads="1"/>
              </p:cNvSpPr>
              <p:nvPr/>
            </p:nvSpPr>
            <p:spPr bwMode="auto">
              <a:xfrm>
                <a:off x="1881" y="2743"/>
                <a:ext cx="209" cy="195"/>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59" name="Rectangle 64"/>
              <p:cNvSpPr>
                <a:spLocks noChangeAspect="1" noChangeArrowheads="1"/>
              </p:cNvSpPr>
              <p:nvPr/>
            </p:nvSpPr>
            <p:spPr bwMode="auto">
              <a:xfrm>
                <a:off x="2090" y="2743"/>
                <a:ext cx="624" cy="195"/>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60" name="Rectangle 65"/>
              <p:cNvSpPr>
                <a:spLocks noChangeAspect="1" noChangeArrowheads="1"/>
              </p:cNvSpPr>
              <p:nvPr/>
            </p:nvSpPr>
            <p:spPr bwMode="auto">
              <a:xfrm>
                <a:off x="632" y="2938"/>
                <a:ext cx="417" cy="194"/>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61" name="Rectangle 66"/>
              <p:cNvSpPr>
                <a:spLocks noChangeAspect="1" noChangeArrowheads="1"/>
              </p:cNvSpPr>
              <p:nvPr/>
            </p:nvSpPr>
            <p:spPr bwMode="auto">
              <a:xfrm>
                <a:off x="1049" y="2938"/>
                <a:ext cx="417" cy="194"/>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62" name="Rectangle 67"/>
              <p:cNvSpPr>
                <a:spLocks noChangeAspect="1" noChangeArrowheads="1"/>
              </p:cNvSpPr>
              <p:nvPr/>
            </p:nvSpPr>
            <p:spPr bwMode="auto">
              <a:xfrm>
                <a:off x="1465" y="2938"/>
                <a:ext cx="208" cy="194"/>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63" name="Rectangle 68"/>
              <p:cNvSpPr>
                <a:spLocks noChangeAspect="1" noChangeArrowheads="1"/>
              </p:cNvSpPr>
              <p:nvPr/>
            </p:nvSpPr>
            <p:spPr bwMode="auto">
              <a:xfrm>
                <a:off x="1673" y="2938"/>
                <a:ext cx="209" cy="194"/>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64" name="Rectangle 69"/>
              <p:cNvSpPr>
                <a:spLocks noChangeAspect="1" noChangeArrowheads="1"/>
              </p:cNvSpPr>
              <p:nvPr/>
            </p:nvSpPr>
            <p:spPr bwMode="auto">
              <a:xfrm>
                <a:off x="1881" y="2938"/>
                <a:ext cx="209" cy="194"/>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65" name="Rectangle 70"/>
              <p:cNvSpPr>
                <a:spLocks noChangeAspect="1" noChangeArrowheads="1"/>
              </p:cNvSpPr>
              <p:nvPr/>
            </p:nvSpPr>
            <p:spPr bwMode="auto">
              <a:xfrm>
                <a:off x="2090" y="2938"/>
                <a:ext cx="624" cy="194"/>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66" name="Rectangle 71"/>
              <p:cNvSpPr>
                <a:spLocks noChangeAspect="1" noChangeArrowheads="1"/>
              </p:cNvSpPr>
              <p:nvPr/>
            </p:nvSpPr>
            <p:spPr bwMode="auto">
              <a:xfrm>
                <a:off x="632" y="3132"/>
                <a:ext cx="417" cy="194"/>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67" name="Rectangle 72"/>
              <p:cNvSpPr>
                <a:spLocks noChangeAspect="1" noChangeArrowheads="1"/>
              </p:cNvSpPr>
              <p:nvPr/>
            </p:nvSpPr>
            <p:spPr bwMode="auto">
              <a:xfrm>
                <a:off x="1049" y="3132"/>
                <a:ext cx="208" cy="194"/>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68" name="Rectangle 73"/>
              <p:cNvSpPr>
                <a:spLocks noChangeAspect="1" noChangeArrowheads="1"/>
              </p:cNvSpPr>
              <p:nvPr/>
            </p:nvSpPr>
            <p:spPr bwMode="auto">
              <a:xfrm>
                <a:off x="1256" y="3132"/>
                <a:ext cx="626" cy="194"/>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69" name="Rectangle 74"/>
              <p:cNvSpPr>
                <a:spLocks noChangeAspect="1" noChangeArrowheads="1"/>
              </p:cNvSpPr>
              <p:nvPr/>
            </p:nvSpPr>
            <p:spPr bwMode="auto">
              <a:xfrm>
                <a:off x="1881" y="3132"/>
                <a:ext cx="209" cy="194"/>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70" name="Rectangle 75"/>
              <p:cNvSpPr>
                <a:spLocks noChangeAspect="1" noChangeArrowheads="1"/>
              </p:cNvSpPr>
              <p:nvPr/>
            </p:nvSpPr>
            <p:spPr bwMode="auto">
              <a:xfrm>
                <a:off x="2090" y="3132"/>
                <a:ext cx="624" cy="194"/>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71" name="Rectangle 76"/>
              <p:cNvSpPr>
                <a:spLocks noChangeAspect="1" noChangeArrowheads="1"/>
              </p:cNvSpPr>
              <p:nvPr/>
            </p:nvSpPr>
            <p:spPr bwMode="auto">
              <a:xfrm>
                <a:off x="632" y="3325"/>
                <a:ext cx="625" cy="195"/>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72" name="Rectangle 77"/>
              <p:cNvSpPr>
                <a:spLocks noChangeAspect="1" noChangeArrowheads="1"/>
              </p:cNvSpPr>
              <p:nvPr/>
            </p:nvSpPr>
            <p:spPr bwMode="auto">
              <a:xfrm>
                <a:off x="1256" y="3325"/>
                <a:ext cx="210" cy="195"/>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73" name="Rectangle 78"/>
              <p:cNvSpPr>
                <a:spLocks noChangeAspect="1" noChangeArrowheads="1"/>
              </p:cNvSpPr>
              <p:nvPr/>
            </p:nvSpPr>
            <p:spPr bwMode="auto">
              <a:xfrm>
                <a:off x="1465" y="3325"/>
                <a:ext cx="208" cy="195"/>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74" name="Rectangle 79"/>
              <p:cNvSpPr>
                <a:spLocks noChangeAspect="1" noChangeArrowheads="1"/>
              </p:cNvSpPr>
              <p:nvPr/>
            </p:nvSpPr>
            <p:spPr bwMode="auto">
              <a:xfrm>
                <a:off x="1673" y="3325"/>
                <a:ext cx="209" cy="195"/>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75" name="Rectangle 80"/>
              <p:cNvSpPr>
                <a:spLocks noChangeAspect="1" noChangeArrowheads="1"/>
              </p:cNvSpPr>
              <p:nvPr/>
            </p:nvSpPr>
            <p:spPr bwMode="auto">
              <a:xfrm>
                <a:off x="1881" y="3325"/>
                <a:ext cx="209" cy="195"/>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76" name="Rectangle 81"/>
              <p:cNvSpPr>
                <a:spLocks noChangeAspect="1" noChangeArrowheads="1"/>
              </p:cNvSpPr>
              <p:nvPr/>
            </p:nvSpPr>
            <p:spPr bwMode="auto">
              <a:xfrm>
                <a:off x="2090" y="3325"/>
                <a:ext cx="624" cy="195"/>
              </a:xfrm>
              <a:prstGeom prst="rect">
                <a:avLst/>
              </a:prstGeom>
              <a:solidFill>
                <a:schemeClr val="bg1"/>
              </a:solidFill>
              <a:ln w="12700">
                <a:solidFill>
                  <a:srgbClr val="000000"/>
                </a:solidFill>
                <a:miter lim="800000"/>
                <a:headEnd/>
                <a:tailEnd/>
              </a:ln>
            </p:spPr>
            <p:txBody>
              <a:bodyPr/>
              <a:lstStyle/>
              <a:p>
                <a:endParaRPr lang="en-US">
                  <a:latin typeface="Calibri" pitchFamily="34" charset="0"/>
                </a:endParaRPr>
              </a:p>
            </p:txBody>
          </p:sp>
          <p:sp>
            <p:nvSpPr>
              <p:cNvPr id="177" name="Line 82"/>
              <p:cNvSpPr>
                <a:spLocks noChangeAspect="1" noChangeShapeType="1"/>
              </p:cNvSpPr>
              <p:nvPr/>
            </p:nvSpPr>
            <p:spPr bwMode="auto">
              <a:xfrm>
                <a:off x="840" y="1581"/>
                <a:ext cx="0" cy="1939"/>
              </a:xfrm>
              <a:prstGeom prst="line">
                <a:avLst/>
              </a:prstGeom>
              <a:noFill/>
              <a:ln w="12700">
                <a:solidFill>
                  <a:srgbClr val="000000"/>
                </a:solidFill>
                <a:round/>
                <a:headEnd/>
                <a:tailEnd/>
              </a:ln>
            </p:spPr>
            <p:txBody>
              <a:bodyPr/>
              <a:lstStyle/>
              <a:p>
                <a:endParaRPr lang="en-US"/>
              </a:p>
            </p:txBody>
          </p:sp>
          <p:sp>
            <p:nvSpPr>
              <p:cNvPr id="178" name="Line 83"/>
              <p:cNvSpPr>
                <a:spLocks noChangeAspect="1" noChangeShapeType="1"/>
              </p:cNvSpPr>
              <p:nvPr/>
            </p:nvSpPr>
            <p:spPr bwMode="auto">
              <a:xfrm>
                <a:off x="1049" y="1581"/>
                <a:ext cx="0" cy="1939"/>
              </a:xfrm>
              <a:prstGeom prst="line">
                <a:avLst/>
              </a:prstGeom>
              <a:noFill/>
              <a:ln w="12700">
                <a:solidFill>
                  <a:srgbClr val="000000"/>
                </a:solidFill>
                <a:round/>
                <a:headEnd/>
                <a:tailEnd/>
              </a:ln>
            </p:spPr>
            <p:txBody>
              <a:bodyPr/>
              <a:lstStyle/>
              <a:p>
                <a:endParaRPr lang="en-US"/>
              </a:p>
            </p:txBody>
          </p:sp>
          <p:sp>
            <p:nvSpPr>
              <p:cNvPr id="179" name="Line 84"/>
              <p:cNvSpPr>
                <a:spLocks noChangeAspect="1" noChangeShapeType="1"/>
              </p:cNvSpPr>
              <p:nvPr/>
            </p:nvSpPr>
            <p:spPr bwMode="auto">
              <a:xfrm>
                <a:off x="1256" y="1581"/>
                <a:ext cx="0" cy="1939"/>
              </a:xfrm>
              <a:prstGeom prst="line">
                <a:avLst/>
              </a:prstGeom>
              <a:noFill/>
              <a:ln w="12700">
                <a:solidFill>
                  <a:srgbClr val="000000"/>
                </a:solidFill>
                <a:round/>
                <a:headEnd/>
                <a:tailEnd/>
              </a:ln>
            </p:spPr>
            <p:txBody>
              <a:bodyPr/>
              <a:lstStyle/>
              <a:p>
                <a:endParaRPr lang="en-US"/>
              </a:p>
            </p:txBody>
          </p:sp>
          <p:sp>
            <p:nvSpPr>
              <p:cNvPr id="180" name="Line 85"/>
              <p:cNvSpPr>
                <a:spLocks noChangeAspect="1" noChangeShapeType="1"/>
              </p:cNvSpPr>
              <p:nvPr/>
            </p:nvSpPr>
            <p:spPr bwMode="auto">
              <a:xfrm>
                <a:off x="1465" y="1581"/>
                <a:ext cx="0" cy="1939"/>
              </a:xfrm>
              <a:prstGeom prst="line">
                <a:avLst/>
              </a:prstGeom>
              <a:noFill/>
              <a:ln w="12700">
                <a:solidFill>
                  <a:srgbClr val="000000"/>
                </a:solidFill>
                <a:round/>
                <a:headEnd/>
                <a:tailEnd/>
              </a:ln>
            </p:spPr>
            <p:txBody>
              <a:bodyPr/>
              <a:lstStyle/>
              <a:p>
                <a:endParaRPr lang="en-US"/>
              </a:p>
            </p:txBody>
          </p:sp>
          <p:sp>
            <p:nvSpPr>
              <p:cNvPr id="181" name="Line 86"/>
              <p:cNvSpPr>
                <a:spLocks noChangeAspect="1" noChangeShapeType="1"/>
              </p:cNvSpPr>
              <p:nvPr/>
            </p:nvSpPr>
            <p:spPr bwMode="auto">
              <a:xfrm>
                <a:off x="1673" y="1581"/>
                <a:ext cx="0" cy="1939"/>
              </a:xfrm>
              <a:prstGeom prst="line">
                <a:avLst/>
              </a:prstGeom>
              <a:noFill/>
              <a:ln w="12700">
                <a:solidFill>
                  <a:srgbClr val="000000"/>
                </a:solidFill>
                <a:round/>
                <a:headEnd/>
                <a:tailEnd/>
              </a:ln>
            </p:spPr>
            <p:txBody>
              <a:bodyPr/>
              <a:lstStyle/>
              <a:p>
                <a:endParaRPr lang="en-US"/>
              </a:p>
            </p:txBody>
          </p:sp>
          <p:sp>
            <p:nvSpPr>
              <p:cNvPr id="182" name="Line 87"/>
              <p:cNvSpPr>
                <a:spLocks noChangeAspect="1" noChangeShapeType="1"/>
              </p:cNvSpPr>
              <p:nvPr/>
            </p:nvSpPr>
            <p:spPr bwMode="auto">
              <a:xfrm>
                <a:off x="1881" y="1581"/>
                <a:ext cx="0" cy="1939"/>
              </a:xfrm>
              <a:prstGeom prst="line">
                <a:avLst/>
              </a:prstGeom>
              <a:noFill/>
              <a:ln w="12700">
                <a:solidFill>
                  <a:srgbClr val="000000"/>
                </a:solidFill>
                <a:round/>
                <a:headEnd/>
                <a:tailEnd/>
              </a:ln>
            </p:spPr>
            <p:txBody>
              <a:bodyPr/>
              <a:lstStyle/>
              <a:p>
                <a:endParaRPr lang="en-US"/>
              </a:p>
            </p:txBody>
          </p:sp>
          <p:sp>
            <p:nvSpPr>
              <p:cNvPr id="183" name="Line 88"/>
              <p:cNvSpPr>
                <a:spLocks noChangeAspect="1" noChangeShapeType="1"/>
              </p:cNvSpPr>
              <p:nvPr/>
            </p:nvSpPr>
            <p:spPr bwMode="auto">
              <a:xfrm>
                <a:off x="2090" y="1581"/>
                <a:ext cx="0" cy="1939"/>
              </a:xfrm>
              <a:prstGeom prst="line">
                <a:avLst/>
              </a:prstGeom>
              <a:noFill/>
              <a:ln w="12700">
                <a:solidFill>
                  <a:srgbClr val="000000"/>
                </a:solidFill>
                <a:round/>
                <a:headEnd/>
                <a:tailEnd/>
              </a:ln>
            </p:spPr>
            <p:txBody>
              <a:bodyPr/>
              <a:lstStyle/>
              <a:p>
                <a:endParaRPr lang="en-US"/>
              </a:p>
            </p:txBody>
          </p:sp>
          <p:sp>
            <p:nvSpPr>
              <p:cNvPr id="184" name="Line 89"/>
              <p:cNvSpPr>
                <a:spLocks noChangeAspect="1" noChangeShapeType="1"/>
              </p:cNvSpPr>
              <p:nvPr/>
            </p:nvSpPr>
            <p:spPr bwMode="auto">
              <a:xfrm>
                <a:off x="2297" y="1581"/>
                <a:ext cx="0" cy="1939"/>
              </a:xfrm>
              <a:prstGeom prst="line">
                <a:avLst/>
              </a:prstGeom>
              <a:noFill/>
              <a:ln w="12700">
                <a:solidFill>
                  <a:srgbClr val="000000"/>
                </a:solidFill>
                <a:round/>
                <a:headEnd/>
                <a:tailEnd/>
              </a:ln>
            </p:spPr>
            <p:txBody>
              <a:bodyPr/>
              <a:lstStyle/>
              <a:p>
                <a:endParaRPr lang="en-US"/>
              </a:p>
            </p:txBody>
          </p:sp>
          <p:sp>
            <p:nvSpPr>
              <p:cNvPr id="185" name="Line 90"/>
              <p:cNvSpPr>
                <a:spLocks noChangeAspect="1" noChangeShapeType="1"/>
              </p:cNvSpPr>
              <p:nvPr/>
            </p:nvSpPr>
            <p:spPr bwMode="auto">
              <a:xfrm>
                <a:off x="2506" y="1581"/>
                <a:ext cx="0" cy="1939"/>
              </a:xfrm>
              <a:prstGeom prst="line">
                <a:avLst/>
              </a:prstGeom>
              <a:noFill/>
              <a:ln w="12700">
                <a:solidFill>
                  <a:srgbClr val="000000"/>
                </a:solidFill>
                <a:round/>
                <a:headEnd/>
                <a:tailEnd/>
              </a:ln>
            </p:spPr>
            <p:txBody>
              <a:bodyPr/>
              <a:lstStyle/>
              <a:p>
                <a:endParaRPr lang="en-US"/>
              </a:p>
            </p:txBody>
          </p:sp>
          <p:sp>
            <p:nvSpPr>
              <p:cNvPr id="186" name="Line 91"/>
              <p:cNvSpPr>
                <a:spLocks noChangeAspect="1" noChangeShapeType="1"/>
              </p:cNvSpPr>
              <p:nvPr/>
            </p:nvSpPr>
            <p:spPr bwMode="auto">
              <a:xfrm>
                <a:off x="2714" y="1581"/>
                <a:ext cx="0" cy="1939"/>
              </a:xfrm>
              <a:prstGeom prst="line">
                <a:avLst/>
              </a:prstGeom>
              <a:noFill/>
              <a:ln w="12700">
                <a:solidFill>
                  <a:srgbClr val="000000"/>
                </a:solidFill>
                <a:round/>
                <a:headEnd/>
                <a:tailEnd/>
              </a:ln>
            </p:spPr>
            <p:txBody>
              <a:bodyPr/>
              <a:lstStyle/>
              <a:p>
                <a:endParaRPr lang="en-US"/>
              </a:p>
            </p:txBody>
          </p:sp>
          <p:sp>
            <p:nvSpPr>
              <p:cNvPr id="187" name="Line 92"/>
              <p:cNvSpPr>
                <a:spLocks noChangeAspect="1" noChangeShapeType="1"/>
              </p:cNvSpPr>
              <p:nvPr/>
            </p:nvSpPr>
            <p:spPr bwMode="auto">
              <a:xfrm>
                <a:off x="635" y="1773"/>
                <a:ext cx="2079" cy="0"/>
              </a:xfrm>
              <a:prstGeom prst="line">
                <a:avLst/>
              </a:prstGeom>
              <a:noFill/>
              <a:ln w="12700">
                <a:solidFill>
                  <a:srgbClr val="000000"/>
                </a:solidFill>
                <a:round/>
                <a:headEnd/>
                <a:tailEnd/>
              </a:ln>
            </p:spPr>
            <p:txBody>
              <a:bodyPr/>
              <a:lstStyle/>
              <a:p>
                <a:endParaRPr lang="en-US"/>
              </a:p>
            </p:txBody>
          </p:sp>
          <p:sp>
            <p:nvSpPr>
              <p:cNvPr id="188" name="Line 93"/>
              <p:cNvSpPr>
                <a:spLocks noChangeAspect="1" noChangeShapeType="1"/>
              </p:cNvSpPr>
              <p:nvPr/>
            </p:nvSpPr>
            <p:spPr bwMode="auto">
              <a:xfrm>
                <a:off x="635" y="1966"/>
                <a:ext cx="2079" cy="0"/>
              </a:xfrm>
              <a:prstGeom prst="line">
                <a:avLst/>
              </a:prstGeom>
              <a:noFill/>
              <a:ln w="12700">
                <a:solidFill>
                  <a:srgbClr val="000000"/>
                </a:solidFill>
                <a:round/>
                <a:headEnd/>
                <a:tailEnd/>
              </a:ln>
            </p:spPr>
            <p:txBody>
              <a:bodyPr/>
              <a:lstStyle/>
              <a:p>
                <a:endParaRPr lang="en-US"/>
              </a:p>
            </p:txBody>
          </p:sp>
          <p:sp>
            <p:nvSpPr>
              <p:cNvPr id="189" name="Line 94"/>
              <p:cNvSpPr>
                <a:spLocks noChangeAspect="1" noChangeShapeType="1"/>
              </p:cNvSpPr>
              <p:nvPr/>
            </p:nvSpPr>
            <p:spPr bwMode="auto">
              <a:xfrm>
                <a:off x="635" y="2161"/>
                <a:ext cx="2079" cy="0"/>
              </a:xfrm>
              <a:prstGeom prst="line">
                <a:avLst/>
              </a:prstGeom>
              <a:noFill/>
              <a:ln w="12700">
                <a:solidFill>
                  <a:srgbClr val="000000"/>
                </a:solidFill>
                <a:round/>
                <a:headEnd/>
                <a:tailEnd/>
              </a:ln>
            </p:spPr>
            <p:txBody>
              <a:bodyPr/>
              <a:lstStyle/>
              <a:p>
                <a:endParaRPr lang="en-US"/>
              </a:p>
            </p:txBody>
          </p:sp>
          <p:sp>
            <p:nvSpPr>
              <p:cNvPr id="190" name="Line 95"/>
              <p:cNvSpPr>
                <a:spLocks noChangeAspect="1" noChangeShapeType="1"/>
              </p:cNvSpPr>
              <p:nvPr/>
            </p:nvSpPr>
            <p:spPr bwMode="auto">
              <a:xfrm>
                <a:off x="635" y="2355"/>
                <a:ext cx="2079" cy="0"/>
              </a:xfrm>
              <a:prstGeom prst="line">
                <a:avLst/>
              </a:prstGeom>
              <a:noFill/>
              <a:ln w="12700">
                <a:solidFill>
                  <a:srgbClr val="000000"/>
                </a:solidFill>
                <a:round/>
                <a:headEnd/>
                <a:tailEnd/>
              </a:ln>
            </p:spPr>
            <p:txBody>
              <a:bodyPr/>
              <a:lstStyle/>
              <a:p>
                <a:endParaRPr lang="en-US"/>
              </a:p>
            </p:txBody>
          </p:sp>
          <p:sp>
            <p:nvSpPr>
              <p:cNvPr id="191" name="Line 96"/>
              <p:cNvSpPr>
                <a:spLocks noChangeAspect="1" noChangeShapeType="1"/>
              </p:cNvSpPr>
              <p:nvPr/>
            </p:nvSpPr>
            <p:spPr bwMode="auto">
              <a:xfrm>
                <a:off x="635" y="2549"/>
                <a:ext cx="2079" cy="0"/>
              </a:xfrm>
              <a:prstGeom prst="line">
                <a:avLst/>
              </a:prstGeom>
              <a:noFill/>
              <a:ln w="12700">
                <a:solidFill>
                  <a:srgbClr val="000000"/>
                </a:solidFill>
                <a:round/>
                <a:headEnd/>
                <a:tailEnd/>
              </a:ln>
            </p:spPr>
            <p:txBody>
              <a:bodyPr/>
              <a:lstStyle/>
              <a:p>
                <a:endParaRPr lang="en-US"/>
              </a:p>
            </p:txBody>
          </p:sp>
          <p:sp>
            <p:nvSpPr>
              <p:cNvPr id="192" name="Line 97"/>
              <p:cNvSpPr>
                <a:spLocks noChangeAspect="1" noChangeShapeType="1"/>
              </p:cNvSpPr>
              <p:nvPr/>
            </p:nvSpPr>
            <p:spPr bwMode="auto">
              <a:xfrm>
                <a:off x="635" y="2743"/>
                <a:ext cx="2079" cy="0"/>
              </a:xfrm>
              <a:prstGeom prst="line">
                <a:avLst/>
              </a:prstGeom>
              <a:noFill/>
              <a:ln w="12700">
                <a:solidFill>
                  <a:srgbClr val="000000"/>
                </a:solidFill>
                <a:round/>
                <a:headEnd/>
                <a:tailEnd/>
              </a:ln>
            </p:spPr>
            <p:txBody>
              <a:bodyPr/>
              <a:lstStyle/>
              <a:p>
                <a:endParaRPr lang="en-US"/>
              </a:p>
            </p:txBody>
          </p:sp>
          <p:sp>
            <p:nvSpPr>
              <p:cNvPr id="193" name="Line 98"/>
              <p:cNvSpPr>
                <a:spLocks noChangeAspect="1" noChangeShapeType="1"/>
              </p:cNvSpPr>
              <p:nvPr/>
            </p:nvSpPr>
            <p:spPr bwMode="auto">
              <a:xfrm>
                <a:off x="635" y="2938"/>
                <a:ext cx="2079" cy="0"/>
              </a:xfrm>
              <a:prstGeom prst="line">
                <a:avLst/>
              </a:prstGeom>
              <a:noFill/>
              <a:ln w="12700">
                <a:solidFill>
                  <a:srgbClr val="000000"/>
                </a:solidFill>
                <a:round/>
                <a:headEnd/>
                <a:tailEnd/>
              </a:ln>
            </p:spPr>
            <p:txBody>
              <a:bodyPr/>
              <a:lstStyle/>
              <a:p>
                <a:endParaRPr lang="en-US"/>
              </a:p>
            </p:txBody>
          </p:sp>
          <p:sp>
            <p:nvSpPr>
              <p:cNvPr id="194" name="Line 99"/>
              <p:cNvSpPr>
                <a:spLocks noChangeAspect="1" noChangeShapeType="1"/>
              </p:cNvSpPr>
              <p:nvPr/>
            </p:nvSpPr>
            <p:spPr bwMode="auto">
              <a:xfrm>
                <a:off x="635" y="3132"/>
                <a:ext cx="2079" cy="0"/>
              </a:xfrm>
              <a:prstGeom prst="line">
                <a:avLst/>
              </a:prstGeom>
              <a:noFill/>
              <a:ln w="12700">
                <a:solidFill>
                  <a:srgbClr val="000000"/>
                </a:solidFill>
                <a:round/>
                <a:headEnd/>
                <a:tailEnd/>
              </a:ln>
            </p:spPr>
            <p:txBody>
              <a:bodyPr/>
              <a:lstStyle/>
              <a:p>
                <a:endParaRPr lang="en-US"/>
              </a:p>
            </p:txBody>
          </p:sp>
          <p:sp>
            <p:nvSpPr>
              <p:cNvPr id="195" name="Line 100"/>
              <p:cNvSpPr>
                <a:spLocks noChangeAspect="1" noChangeShapeType="1"/>
              </p:cNvSpPr>
              <p:nvPr/>
            </p:nvSpPr>
            <p:spPr bwMode="auto">
              <a:xfrm>
                <a:off x="635" y="3325"/>
                <a:ext cx="2079" cy="0"/>
              </a:xfrm>
              <a:prstGeom prst="line">
                <a:avLst/>
              </a:prstGeom>
              <a:noFill/>
              <a:ln w="12700">
                <a:solidFill>
                  <a:srgbClr val="000000"/>
                </a:solidFill>
                <a:round/>
                <a:headEnd/>
                <a:tailEnd/>
              </a:ln>
            </p:spPr>
            <p:txBody>
              <a:bodyPr/>
              <a:lstStyle/>
              <a:p>
                <a:endParaRPr lang="en-US"/>
              </a:p>
            </p:txBody>
          </p:sp>
          <p:sp>
            <p:nvSpPr>
              <p:cNvPr id="196" name="AutoShape 101"/>
              <p:cNvSpPr>
                <a:spLocks noChangeAspect="1" noChangeArrowheads="1" noTextEdit="1"/>
              </p:cNvSpPr>
              <p:nvPr/>
            </p:nvSpPr>
            <p:spPr bwMode="auto">
              <a:xfrm>
                <a:off x="640" y="1583"/>
                <a:ext cx="2067" cy="1925"/>
              </a:xfrm>
              <a:prstGeom prst="rect">
                <a:avLst/>
              </a:prstGeom>
              <a:noFill/>
              <a:ln w="28575">
                <a:solidFill>
                  <a:srgbClr val="5F5F5F"/>
                </a:solidFill>
                <a:miter lim="800000"/>
                <a:headEnd/>
                <a:tailEnd/>
              </a:ln>
            </p:spPr>
            <p:txBody>
              <a:bodyPr/>
              <a:lstStyle/>
              <a:p>
                <a:endParaRPr lang="en-US"/>
              </a:p>
            </p:txBody>
          </p:sp>
        </p:grpSp>
        <p:grpSp>
          <p:nvGrpSpPr>
            <p:cNvPr id="6" name="Group 102"/>
            <p:cNvGrpSpPr>
              <a:grpSpLocks/>
            </p:cNvGrpSpPr>
            <p:nvPr/>
          </p:nvGrpSpPr>
          <p:grpSpPr bwMode="auto">
            <a:xfrm>
              <a:off x="700" y="1385"/>
              <a:ext cx="1922" cy="75"/>
              <a:chOff x="700" y="1649"/>
              <a:chExt cx="1922" cy="75"/>
            </a:xfrm>
          </p:grpSpPr>
          <p:sp>
            <p:nvSpPr>
              <p:cNvPr id="106" name="AutoShape 103"/>
              <p:cNvSpPr>
                <a:spLocks noChangeAspect="1" noChangeArrowheads="1"/>
              </p:cNvSpPr>
              <p:nvPr/>
            </p:nvSpPr>
            <p:spPr bwMode="auto">
              <a:xfrm>
                <a:off x="700" y="1664"/>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107" name="AutoShape 104"/>
              <p:cNvSpPr>
                <a:spLocks noChangeAspect="1" noChangeArrowheads="1"/>
              </p:cNvSpPr>
              <p:nvPr/>
            </p:nvSpPr>
            <p:spPr bwMode="auto">
              <a:xfrm>
                <a:off x="908" y="1664"/>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108" name="AutoShape 105"/>
              <p:cNvSpPr>
                <a:spLocks noChangeAspect="1" noChangeArrowheads="1"/>
              </p:cNvSpPr>
              <p:nvPr/>
            </p:nvSpPr>
            <p:spPr bwMode="auto">
              <a:xfrm>
                <a:off x="1116" y="1664"/>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109" name="AutoShape 106"/>
              <p:cNvSpPr>
                <a:spLocks noChangeAspect="1" noChangeArrowheads="1"/>
              </p:cNvSpPr>
              <p:nvPr/>
            </p:nvSpPr>
            <p:spPr bwMode="auto">
              <a:xfrm>
                <a:off x="1325" y="1664"/>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110" name="AutoShape 107"/>
              <p:cNvSpPr>
                <a:spLocks noChangeAspect="1" noChangeArrowheads="1"/>
              </p:cNvSpPr>
              <p:nvPr/>
            </p:nvSpPr>
            <p:spPr bwMode="auto">
              <a:xfrm>
                <a:off x="1533" y="1664"/>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111" name="AutoShape 108"/>
              <p:cNvSpPr>
                <a:spLocks noChangeAspect="1" noChangeArrowheads="1"/>
              </p:cNvSpPr>
              <p:nvPr/>
            </p:nvSpPr>
            <p:spPr bwMode="auto">
              <a:xfrm>
                <a:off x="1742" y="1664"/>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112" name="AutoShape 109"/>
              <p:cNvSpPr>
                <a:spLocks noChangeAspect="1" noChangeArrowheads="1"/>
              </p:cNvSpPr>
              <p:nvPr/>
            </p:nvSpPr>
            <p:spPr bwMode="auto">
              <a:xfrm>
                <a:off x="1950" y="1649"/>
                <a:ext cx="75" cy="75"/>
              </a:xfrm>
              <a:prstGeom prst="triangle">
                <a:avLst>
                  <a:gd name="adj" fmla="val 50000"/>
                </a:avLst>
              </a:prstGeom>
              <a:solidFill>
                <a:srgbClr val="FF0000"/>
              </a:solidFill>
              <a:ln w="9525">
                <a:solidFill>
                  <a:schemeClr val="tx1"/>
                </a:solidFill>
                <a:miter lim="800000"/>
                <a:headEnd/>
                <a:tailEnd/>
              </a:ln>
            </p:spPr>
            <p:txBody>
              <a:bodyPr wrap="none" anchor="ctr"/>
              <a:lstStyle/>
              <a:p>
                <a:endParaRPr lang="en-US">
                  <a:latin typeface="Calibri" pitchFamily="34" charset="0"/>
                </a:endParaRPr>
              </a:p>
            </p:txBody>
          </p:sp>
          <p:sp>
            <p:nvSpPr>
              <p:cNvPr id="113" name="AutoShape 110"/>
              <p:cNvSpPr>
                <a:spLocks noChangeAspect="1" noChangeArrowheads="1"/>
              </p:cNvSpPr>
              <p:nvPr/>
            </p:nvSpPr>
            <p:spPr bwMode="auto">
              <a:xfrm>
                <a:off x="2159" y="1664"/>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114" name="AutoShape 111"/>
              <p:cNvSpPr>
                <a:spLocks noChangeAspect="1" noChangeArrowheads="1"/>
              </p:cNvSpPr>
              <p:nvPr/>
            </p:nvSpPr>
            <p:spPr bwMode="auto">
              <a:xfrm>
                <a:off x="2367" y="1664"/>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115" name="AutoShape 112"/>
              <p:cNvSpPr>
                <a:spLocks noChangeAspect="1" noChangeArrowheads="1"/>
              </p:cNvSpPr>
              <p:nvPr/>
            </p:nvSpPr>
            <p:spPr bwMode="auto">
              <a:xfrm>
                <a:off x="2576" y="1664"/>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grpSp>
        <p:grpSp>
          <p:nvGrpSpPr>
            <p:cNvPr id="7" name="Group 113"/>
            <p:cNvGrpSpPr>
              <a:grpSpLocks/>
            </p:cNvGrpSpPr>
            <p:nvPr/>
          </p:nvGrpSpPr>
          <p:grpSpPr bwMode="auto">
            <a:xfrm>
              <a:off x="700" y="1595"/>
              <a:ext cx="1922" cy="47"/>
              <a:chOff x="706" y="1666"/>
              <a:chExt cx="1922" cy="47"/>
            </a:xfrm>
          </p:grpSpPr>
          <p:sp>
            <p:nvSpPr>
              <p:cNvPr id="96" name="AutoShape 114"/>
              <p:cNvSpPr>
                <a:spLocks noChangeAspect="1" noChangeArrowheads="1"/>
              </p:cNvSpPr>
              <p:nvPr/>
            </p:nvSpPr>
            <p:spPr bwMode="auto">
              <a:xfrm>
                <a:off x="706" y="1667"/>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97" name="AutoShape 115"/>
              <p:cNvSpPr>
                <a:spLocks noChangeAspect="1" noChangeArrowheads="1"/>
              </p:cNvSpPr>
              <p:nvPr/>
            </p:nvSpPr>
            <p:spPr bwMode="auto">
              <a:xfrm>
                <a:off x="914" y="1667"/>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98" name="AutoShape 116"/>
              <p:cNvSpPr>
                <a:spLocks noChangeAspect="1" noChangeArrowheads="1"/>
              </p:cNvSpPr>
              <p:nvPr/>
            </p:nvSpPr>
            <p:spPr bwMode="auto">
              <a:xfrm>
                <a:off x="1122" y="1666"/>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99" name="AutoShape 117"/>
              <p:cNvSpPr>
                <a:spLocks noChangeAspect="1" noChangeArrowheads="1"/>
              </p:cNvSpPr>
              <p:nvPr/>
            </p:nvSpPr>
            <p:spPr bwMode="auto">
              <a:xfrm>
                <a:off x="1331" y="1667"/>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100" name="AutoShape 118"/>
              <p:cNvSpPr>
                <a:spLocks noChangeAspect="1" noChangeArrowheads="1"/>
              </p:cNvSpPr>
              <p:nvPr/>
            </p:nvSpPr>
            <p:spPr bwMode="auto">
              <a:xfrm>
                <a:off x="1539" y="1666"/>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101" name="AutoShape 119"/>
              <p:cNvSpPr>
                <a:spLocks noChangeAspect="1" noChangeArrowheads="1"/>
              </p:cNvSpPr>
              <p:nvPr/>
            </p:nvSpPr>
            <p:spPr bwMode="auto">
              <a:xfrm>
                <a:off x="1748" y="1667"/>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102" name="AutoShape 120"/>
              <p:cNvSpPr>
                <a:spLocks noChangeAspect="1" noChangeArrowheads="1"/>
              </p:cNvSpPr>
              <p:nvPr/>
            </p:nvSpPr>
            <p:spPr bwMode="auto">
              <a:xfrm>
                <a:off x="1956" y="1667"/>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103" name="AutoShape 121"/>
              <p:cNvSpPr>
                <a:spLocks noChangeAspect="1" noChangeArrowheads="1"/>
              </p:cNvSpPr>
              <p:nvPr/>
            </p:nvSpPr>
            <p:spPr bwMode="auto">
              <a:xfrm>
                <a:off x="2165" y="1667"/>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104" name="AutoShape 122"/>
              <p:cNvSpPr>
                <a:spLocks noChangeAspect="1" noChangeArrowheads="1"/>
              </p:cNvSpPr>
              <p:nvPr/>
            </p:nvSpPr>
            <p:spPr bwMode="auto">
              <a:xfrm>
                <a:off x="2373" y="1666"/>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105" name="AutoShape 123"/>
              <p:cNvSpPr>
                <a:spLocks noChangeAspect="1" noChangeArrowheads="1"/>
              </p:cNvSpPr>
              <p:nvPr/>
            </p:nvSpPr>
            <p:spPr bwMode="auto">
              <a:xfrm>
                <a:off x="2582" y="1666"/>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grpSp>
        <p:grpSp>
          <p:nvGrpSpPr>
            <p:cNvPr id="8" name="Group 124"/>
            <p:cNvGrpSpPr>
              <a:grpSpLocks/>
            </p:cNvGrpSpPr>
            <p:nvPr/>
          </p:nvGrpSpPr>
          <p:grpSpPr bwMode="auto">
            <a:xfrm>
              <a:off x="700" y="1789"/>
              <a:ext cx="1922" cy="47"/>
              <a:chOff x="706" y="1666"/>
              <a:chExt cx="1922" cy="47"/>
            </a:xfrm>
          </p:grpSpPr>
          <p:sp>
            <p:nvSpPr>
              <p:cNvPr id="86" name="AutoShape 125"/>
              <p:cNvSpPr>
                <a:spLocks noChangeAspect="1" noChangeArrowheads="1"/>
              </p:cNvSpPr>
              <p:nvPr/>
            </p:nvSpPr>
            <p:spPr bwMode="auto">
              <a:xfrm>
                <a:off x="706" y="1667"/>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87" name="AutoShape 126"/>
              <p:cNvSpPr>
                <a:spLocks noChangeAspect="1" noChangeArrowheads="1"/>
              </p:cNvSpPr>
              <p:nvPr/>
            </p:nvSpPr>
            <p:spPr bwMode="auto">
              <a:xfrm>
                <a:off x="914" y="1667"/>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88" name="AutoShape 127"/>
              <p:cNvSpPr>
                <a:spLocks noChangeAspect="1" noChangeArrowheads="1"/>
              </p:cNvSpPr>
              <p:nvPr/>
            </p:nvSpPr>
            <p:spPr bwMode="auto">
              <a:xfrm>
                <a:off x="1122" y="1666"/>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89" name="AutoShape 128"/>
              <p:cNvSpPr>
                <a:spLocks noChangeAspect="1" noChangeArrowheads="1"/>
              </p:cNvSpPr>
              <p:nvPr/>
            </p:nvSpPr>
            <p:spPr bwMode="auto">
              <a:xfrm>
                <a:off x="1331" y="1667"/>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90" name="AutoShape 129"/>
              <p:cNvSpPr>
                <a:spLocks noChangeAspect="1" noChangeArrowheads="1"/>
              </p:cNvSpPr>
              <p:nvPr/>
            </p:nvSpPr>
            <p:spPr bwMode="auto">
              <a:xfrm>
                <a:off x="1539" y="1666"/>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91" name="AutoShape 130"/>
              <p:cNvSpPr>
                <a:spLocks noChangeAspect="1" noChangeArrowheads="1"/>
              </p:cNvSpPr>
              <p:nvPr/>
            </p:nvSpPr>
            <p:spPr bwMode="auto">
              <a:xfrm>
                <a:off x="1748" y="1667"/>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92" name="AutoShape 131"/>
              <p:cNvSpPr>
                <a:spLocks noChangeAspect="1" noChangeArrowheads="1"/>
              </p:cNvSpPr>
              <p:nvPr/>
            </p:nvSpPr>
            <p:spPr bwMode="auto">
              <a:xfrm>
                <a:off x="1956" y="1667"/>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93" name="AutoShape 132"/>
              <p:cNvSpPr>
                <a:spLocks noChangeAspect="1" noChangeArrowheads="1"/>
              </p:cNvSpPr>
              <p:nvPr/>
            </p:nvSpPr>
            <p:spPr bwMode="auto">
              <a:xfrm>
                <a:off x="2165" y="1667"/>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94" name="AutoShape 133"/>
              <p:cNvSpPr>
                <a:spLocks noChangeAspect="1" noChangeArrowheads="1"/>
              </p:cNvSpPr>
              <p:nvPr/>
            </p:nvSpPr>
            <p:spPr bwMode="auto">
              <a:xfrm>
                <a:off x="2373" y="1666"/>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95" name="AutoShape 134"/>
              <p:cNvSpPr>
                <a:spLocks noChangeAspect="1" noChangeArrowheads="1"/>
              </p:cNvSpPr>
              <p:nvPr/>
            </p:nvSpPr>
            <p:spPr bwMode="auto">
              <a:xfrm>
                <a:off x="2582" y="1666"/>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grpSp>
        <p:grpSp>
          <p:nvGrpSpPr>
            <p:cNvPr id="9" name="Group 135"/>
            <p:cNvGrpSpPr>
              <a:grpSpLocks/>
            </p:cNvGrpSpPr>
            <p:nvPr/>
          </p:nvGrpSpPr>
          <p:grpSpPr bwMode="auto">
            <a:xfrm>
              <a:off x="700" y="1983"/>
              <a:ext cx="1922" cy="47"/>
              <a:chOff x="706" y="1666"/>
              <a:chExt cx="1922" cy="47"/>
            </a:xfrm>
          </p:grpSpPr>
          <p:sp>
            <p:nvSpPr>
              <p:cNvPr id="76" name="AutoShape 136"/>
              <p:cNvSpPr>
                <a:spLocks noChangeAspect="1" noChangeArrowheads="1"/>
              </p:cNvSpPr>
              <p:nvPr/>
            </p:nvSpPr>
            <p:spPr bwMode="auto">
              <a:xfrm>
                <a:off x="706" y="1667"/>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77" name="AutoShape 137"/>
              <p:cNvSpPr>
                <a:spLocks noChangeAspect="1" noChangeArrowheads="1"/>
              </p:cNvSpPr>
              <p:nvPr/>
            </p:nvSpPr>
            <p:spPr bwMode="auto">
              <a:xfrm>
                <a:off x="914" y="1667"/>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78" name="AutoShape 138"/>
              <p:cNvSpPr>
                <a:spLocks noChangeAspect="1" noChangeArrowheads="1"/>
              </p:cNvSpPr>
              <p:nvPr/>
            </p:nvSpPr>
            <p:spPr bwMode="auto">
              <a:xfrm>
                <a:off x="1122" y="1666"/>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79" name="AutoShape 139"/>
              <p:cNvSpPr>
                <a:spLocks noChangeAspect="1" noChangeArrowheads="1"/>
              </p:cNvSpPr>
              <p:nvPr/>
            </p:nvSpPr>
            <p:spPr bwMode="auto">
              <a:xfrm>
                <a:off x="1331" y="1667"/>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80" name="AutoShape 140"/>
              <p:cNvSpPr>
                <a:spLocks noChangeAspect="1" noChangeArrowheads="1"/>
              </p:cNvSpPr>
              <p:nvPr/>
            </p:nvSpPr>
            <p:spPr bwMode="auto">
              <a:xfrm>
                <a:off x="1539" y="1666"/>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81" name="AutoShape 141"/>
              <p:cNvSpPr>
                <a:spLocks noChangeAspect="1" noChangeArrowheads="1"/>
              </p:cNvSpPr>
              <p:nvPr/>
            </p:nvSpPr>
            <p:spPr bwMode="auto">
              <a:xfrm>
                <a:off x="1748" y="1667"/>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82" name="AutoShape 142"/>
              <p:cNvSpPr>
                <a:spLocks noChangeAspect="1" noChangeArrowheads="1"/>
              </p:cNvSpPr>
              <p:nvPr/>
            </p:nvSpPr>
            <p:spPr bwMode="auto">
              <a:xfrm>
                <a:off x="1956" y="1667"/>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83" name="AutoShape 143"/>
              <p:cNvSpPr>
                <a:spLocks noChangeAspect="1" noChangeArrowheads="1"/>
              </p:cNvSpPr>
              <p:nvPr/>
            </p:nvSpPr>
            <p:spPr bwMode="auto">
              <a:xfrm>
                <a:off x="2165" y="1667"/>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84" name="AutoShape 144"/>
              <p:cNvSpPr>
                <a:spLocks noChangeAspect="1" noChangeArrowheads="1"/>
              </p:cNvSpPr>
              <p:nvPr/>
            </p:nvSpPr>
            <p:spPr bwMode="auto">
              <a:xfrm>
                <a:off x="2373" y="1666"/>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85" name="AutoShape 145"/>
              <p:cNvSpPr>
                <a:spLocks noChangeAspect="1" noChangeArrowheads="1"/>
              </p:cNvSpPr>
              <p:nvPr/>
            </p:nvSpPr>
            <p:spPr bwMode="auto">
              <a:xfrm>
                <a:off x="2582" y="1666"/>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grpSp>
        <p:grpSp>
          <p:nvGrpSpPr>
            <p:cNvPr id="10" name="Group 146"/>
            <p:cNvGrpSpPr>
              <a:grpSpLocks/>
            </p:cNvGrpSpPr>
            <p:nvPr/>
          </p:nvGrpSpPr>
          <p:grpSpPr bwMode="auto">
            <a:xfrm>
              <a:off x="700" y="2176"/>
              <a:ext cx="1922" cy="46"/>
              <a:chOff x="700" y="2440"/>
              <a:chExt cx="1922" cy="46"/>
            </a:xfrm>
          </p:grpSpPr>
          <p:sp>
            <p:nvSpPr>
              <p:cNvPr id="67" name="AutoShape 147"/>
              <p:cNvSpPr>
                <a:spLocks noChangeAspect="1" noChangeArrowheads="1"/>
              </p:cNvSpPr>
              <p:nvPr/>
            </p:nvSpPr>
            <p:spPr bwMode="auto">
              <a:xfrm>
                <a:off x="700" y="2440"/>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68" name="AutoShape 148"/>
              <p:cNvSpPr>
                <a:spLocks noChangeAspect="1" noChangeArrowheads="1"/>
              </p:cNvSpPr>
              <p:nvPr/>
            </p:nvSpPr>
            <p:spPr bwMode="auto">
              <a:xfrm>
                <a:off x="908" y="2440"/>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69" name="AutoShape 149"/>
              <p:cNvSpPr>
                <a:spLocks noChangeAspect="1" noChangeArrowheads="1"/>
              </p:cNvSpPr>
              <p:nvPr/>
            </p:nvSpPr>
            <p:spPr bwMode="auto">
              <a:xfrm>
                <a:off x="1325" y="2440"/>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70" name="AutoShape 150"/>
              <p:cNvSpPr>
                <a:spLocks noChangeAspect="1" noChangeArrowheads="1"/>
              </p:cNvSpPr>
              <p:nvPr/>
            </p:nvSpPr>
            <p:spPr bwMode="auto">
              <a:xfrm>
                <a:off x="1533" y="2440"/>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71" name="AutoShape 151"/>
              <p:cNvSpPr>
                <a:spLocks noChangeAspect="1" noChangeArrowheads="1"/>
              </p:cNvSpPr>
              <p:nvPr/>
            </p:nvSpPr>
            <p:spPr bwMode="auto">
              <a:xfrm>
                <a:off x="1742" y="2440"/>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72" name="AutoShape 152"/>
              <p:cNvSpPr>
                <a:spLocks noChangeAspect="1" noChangeArrowheads="1"/>
              </p:cNvSpPr>
              <p:nvPr/>
            </p:nvSpPr>
            <p:spPr bwMode="auto">
              <a:xfrm>
                <a:off x="1950" y="2440"/>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73" name="AutoShape 153"/>
              <p:cNvSpPr>
                <a:spLocks noChangeAspect="1" noChangeArrowheads="1"/>
              </p:cNvSpPr>
              <p:nvPr/>
            </p:nvSpPr>
            <p:spPr bwMode="auto">
              <a:xfrm>
                <a:off x="2159" y="2440"/>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74" name="AutoShape 154"/>
              <p:cNvSpPr>
                <a:spLocks noChangeAspect="1" noChangeArrowheads="1"/>
              </p:cNvSpPr>
              <p:nvPr/>
            </p:nvSpPr>
            <p:spPr bwMode="auto">
              <a:xfrm>
                <a:off x="2367" y="2440"/>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75" name="AutoShape 155"/>
              <p:cNvSpPr>
                <a:spLocks noChangeAspect="1" noChangeArrowheads="1"/>
              </p:cNvSpPr>
              <p:nvPr/>
            </p:nvSpPr>
            <p:spPr bwMode="auto">
              <a:xfrm>
                <a:off x="2576" y="2440"/>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grpSp>
        <p:grpSp>
          <p:nvGrpSpPr>
            <p:cNvPr id="11" name="Group 156"/>
            <p:cNvGrpSpPr>
              <a:grpSpLocks/>
            </p:cNvGrpSpPr>
            <p:nvPr/>
          </p:nvGrpSpPr>
          <p:grpSpPr bwMode="auto">
            <a:xfrm>
              <a:off x="700" y="2370"/>
              <a:ext cx="1922" cy="47"/>
              <a:chOff x="706" y="1666"/>
              <a:chExt cx="1922" cy="47"/>
            </a:xfrm>
          </p:grpSpPr>
          <p:sp>
            <p:nvSpPr>
              <p:cNvPr id="57" name="AutoShape 157"/>
              <p:cNvSpPr>
                <a:spLocks noChangeAspect="1" noChangeArrowheads="1"/>
              </p:cNvSpPr>
              <p:nvPr/>
            </p:nvSpPr>
            <p:spPr bwMode="auto">
              <a:xfrm>
                <a:off x="706" y="1667"/>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58" name="AutoShape 158"/>
              <p:cNvSpPr>
                <a:spLocks noChangeAspect="1" noChangeArrowheads="1"/>
              </p:cNvSpPr>
              <p:nvPr/>
            </p:nvSpPr>
            <p:spPr bwMode="auto">
              <a:xfrm>
                <a:off x="914" y="1667"/>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59" name="AutoShape 159"/>
              <p:cNvSpPr>
                <a:spLocks noChangeAspect="1" noChangeArrowheads="1"/>
              </p:cNvSpPr>
              <p:nvPr/>
            </p:nvSpPr>
            <p:spPr bwMode="auto">
              <a:xfrm>
                <a:off x="1122" y="1666"/>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60" name="AutoShape 160"/>
              <p:cNvSpPr>
                <a:spLocks noChangeAspect="1" noChangeArrowheads="1"/>
              </p:cNvSpPr>
              <p:nvPr/>
            </p:nvSpPr>
            <p:spPr bwMode="auto">
              <a:xfrm>
                <a:off x="1331" y="1667"/>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61" name="AutoShape 161"/>
              <p:cNvSpPr>
                <a:spLocks noChangeAspect="1" noChangeArrowheads="1"/>
              </p:cNvSpPr>
              <p:nvPr/>
            </p:nvSpPr>
            <p:spPr bwMode="auto">
              <a:xfrm>
                <a:off x="1539" y="1666"/>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62" name="AutoShape 162"/>
              <p:cNvSpPr>
                <a:spLocks noChangeAspect="1" noChangeArrowheads="1"/>
              </p:cNvSpPr>
              <p:nvPr/>
            </p:nvSpPr>
            <p:spPr bwMode="auto">
              <a:xfrm>
                <a:off x="1748" y="1667"/>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63" name="AutoShape 163"/>
              <p:cNvSpPr>
                <a:spLocks noChangeAspect="1" noChangeArrowheads="1"/>
              </p:cNvSpPr>
              <p:nvPr/>
            </p:nvSpPr>
            <p:spPr bwMode="auto">
              <a:xfrm>
                <a:off x="1956" y="1667"/>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64" name="AutoShape 164"/>
              <p:cNvSpPr>
                <a:spLocks noChangeAspect="1" noChangeArrowheads="1"/>
              </p:cNvSpPr>
              <p:nvPr/>
            </p:nvSpPr>
            <p:spPr bwMode="auto">
              <a:xfrm>
                <a:off x="2165" y="1667"/>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65" name="AutoShape 165"/>
              <p:cNvSpPr>
                <a:spLocks noChangeAspect="1" noChangeArrowheads="1"/>
              </p:cNvSpPr>
              <p:nvPr/>
            </p:nvSpPr>
            <p:spPr bwMode="auto">
              <a:xfrm>
                <a:off x="2373" y="1666"/>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66" name="AutoShape 166"/>
              <p:cNvSpPr>
                <a:spLocks noChangeAspect="1" noChangeArrowheads="1"/>
              </p:cNvSpPr>
              <p:nvPr/>
            </p:nvSpPr>
            <p:spPr bwMode="auto">
              <a:xfrm>
                <a:off x="2582" y="1666"/>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grpSp>
        <p:grpSp>
          <p:nvGrpSpPr>
            <p:cNvPr id="12" name="Group 167"/>
            <p:cNvGrpSpPr>
              <a:grpSpLocks/>
            </p:cNvGrpSpPr>
            <p:nvPr/>
          </p:nvGrpSpPr>
          <p:grpSpPr bwMode="auto">
            <a:xfrm>
              <a:off x="700" y="2564"/>
              <a:ext cx="1922" cy="47"/>
              <a:chOff x="706" y="1666"/>
              <a:chExt cx="1922" cy="47"/>
            </a:xfrm>
          </p:grpSpPr>
          <p:sp>
            <p:nvSpPr>
              <p:cNvPr id="47" name="AutoShape 168"/>
              <p:cNvSpPr>
                <a:spLocks noChangeAspect="1" noChangeArrowheads="1"/>
              </p:cNvSpPr>
              <p:nvPr/>
            </p:nvSpPr>
            <p:spPr bwMode="auto">
              <a:xfrm>
                <a:off x="706" y="1667"/>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48" name="AutoShape 169"/>
              <p:cNvSpPr>
                <a:spLocks noChangeAspect="1" noChangeArrowheads="1"/>
              </p:cNvSpPr>
              <p:nvPr/>
            </p:nvSpPr>
            <p:spPr bwMode="auto">
              <a:xfrm>
                <a:off x="914" y="1667"/>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49" name="AutoShape 170"/>
              <p:cNvSpPr>
                <a:spLocks noChangeAspect="1" noChangeArrowheads="1"/>
              </p:cNvSpPr>
              <p:nvPr/>
            </p:nvSpPr>
            <p:spPr bwMode="auto">
              <a:xfrm>
                <a:off x="1122" y="1666"/>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50" name="AutoShape 171"/>
              <p:cNvSpPr>
                <a:spLocks noChangeAspect="1" noChangeArrowheads="1"/>
              </p:cNvSpPr>
              <p:nvPr/>
            </p:nvSpPr>
            <p:spPr bwMode="auto">
              <a:xfrm>
                <a:off x="1331" y="1667"/>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51" name="AutoShape 172"/>
              <p:cNvSpPr>
                <a:spLocks noChangeAspect="1" noChangeArrowheads="1"/>
              </p:cNvSpPr>
              <p:nvPr/>
            </p:nvSpPr>
            <p:spPr bwMode="auto">
              <a:xfrm>
                <a:off x="1539" y="1666"/>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52" name="AutoShape 173"/>
              <p:cNvSpPr>
                <a:spLocks noChangeAspect="1" noChangeArrowheads="1"/>
              </p:cNvSpPr>
              <p:nvPr/>
            </p:nvSpPr>
            <p:spPr bwMode="auto">
              <a:xfrm>
                <a:off x="1748" y="1667"/>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53" name="AutoShape 174"/>
              <p:cNvSpPr>
                <a:spLocks noChangeAspect="1" noChangeArrowheads="1"/>
              </p:cNvSpPr>
              <p:nvPr/>
            </p:nvSpPr>
            <p:spPr bwMode="auto">
              <a:xfrm>
                <a:off x="1956" y="1667"/>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54" name="AutoShape 175"/>
              <p:cNvSpPr>
                <a:spLocks noChangeAspect="1" noChangeArrowheads="1"/>
              </p:cNvSpPr>
              <p:nvPr/>
            </p:nvSpPr>
            <p:spPr bwMode="auto">
              <a:xfrm>
                <a:off x="2165" y="1667"/>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55" name="AutoShape 176"/>
              <p:cNvSpPr>
                <a:spLocks noChangeAspect="1" noChangeArrowheads="1"/>
              </p:cNvSpPr>
              <p:nvPr/>
            </p:nvSpPr>
            <p:spPr bwMode="auto">
              <a:xfrm>
                <a:off x="2373" y="1666"/>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56" name="AutoShape 177"/>
              <p:cNvSpPr>
                <a:spLocks noChangeAspect="1" noChangeArrowheads="1"/>
              </p:cNvSpPr>
              <p:nvPr/>
            </p:nvSpPr>
            <p:spPr bwMode="auto">
              <a:xfrm>
                <a:off x="2582" y="1666"/>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grpSp>
        <p:grpSp>
          <p:nvGrpSpPr>
            <p:cNvPr id="13" name="Group 178"/>
            <p:cNvGrpSpPr>
              <a:grpSpLocks/>
            </p:cNvGrpSpPr>
            <p:nvPr/>
          </p:nvGrpSpPr>
          <p:grpSpPr bwMode="auto">
            <a:xfrm>
              <a:off x="700" y="2757"/>
              <a:ext cx="1922" cy="47"/>
              <a:chOff x="706" y="1666"/>
              <a:chExt cx="1922" cy="47"/>
            </a:xfrm>
          </p:grpSpPr>
          <p:sp>
            <p:nvSpPr>
              <p:cNvPr id="37" name="AutoShape 179"/>
              <p:cNvSpPr>
                <a:spLocks noChangeAspect="1" noChangeArrowheads="1"/>
              </p:cNvSpPr>
              <p:nvPr/>
            </p:nvSpPr>
            <p:spPr bwMode="auto">
              <a:xfrm>
                <a:off x="706" y="1667"/>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38" name="AutoShape 180"/>
              <p:cNvSpPr>
                <a:spLocks noChangeAspect="1" noChangeArrowheads="1"/>
              </p:cNvSpPr>
              <p:nvPr/>
            </p:nvSpPr>
            <p:spPr bwMode="auto">
              <a:xfrm>
                <a:off x="914" y="1667"/>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39" name="AutoShape 181"/>
              <p:cNvSpPr>
                <a:spLocks noChangeAspect="1" noChangeArrowheads="1"/>
              </p:cNvSpPr>
              <p:nvPr/>
            </p:nvSpPr>
            <p:spPr bwMode="auto">
              <a:xfrm>
                <a:off x="1122" y="1666"/>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40" name="AutoShape 182"/>
              <p:cNvSpPr>
                <a:spLocks noChangeAspect="1" noChangeArrowheads="1"/>
              </p:cNvSpPr>
              <p:nvPr/>
            </p:nvSpPr>
            <p:spPr bwMode="auto">
              <a:xfrm>
                <a:off x="1331" y="1667"/>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41" name="AutoShape 183"/>
              <p:cNvSpPr>
                <a:spLocks noChangeAspect="1" noChangeArrowheads="1"/>
              </p:cNvSpPr>
              <p:nvPr/>
            </p:nvSpPr>
            <p:spPr bwMode="auto">
              <a:xfrm>
                <a:off x="1539" y="1666"/>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42" name="AutoShape 184"/>
              <p:cNvSpPr>
                <a:spLocks noChangeAspect="1" noChangeArrowheads="1"/>
              </p:cNvSpPr>
              <p:nvPr/>
            </p:nvSpPr>
            <p:spPr bwMode="auto">
              <a:xfrm>
                <a:off x="1748" y="1667"/>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43" name="AutoShape 185"/>
              <p:cNvSpPr>
                <a:spLocks noChangeAspect="1" noChangeArrowheads="1"/>
              </p:cNvSpPr>
              <p:nvPr/>
            </p:nvSpPr>
            <p:spPr bwMode="auto">
              <a:xfrm>
                <a:off x="1956" y="1667"/>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44" name="AutoShape 186"/>
              <p:cNvSpPr>
                <a:spLocks noChangeAspect="1" noChangeArrowheads="1"/>
              </p:cNvSpPr>
              <p:nvPr/>
            </p:nvSpPr>
            <p:spPr bwMode="auto">
              <a:xfrm>
                <a:off x="2165" y="1667"/>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45" name="AutoShape 187"/>
              <p:cNvSpPr>
                <a:spLocks noChangeAspect="1" noChangeArrowheads="1"/>
              </p:cNvSpPr>
              <p:nvPr/>
            </p:nvSpPr>
            <p:spPr bwMode="auto">
              <a:xfrm>
                <a:off x="2373" y="1666"/>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46" name="AutoShape 188"/>
              <p:cNvSpPr>
                <a:spLocks noChangeAspect="1" noChangeArrowheads="1"/>
              </p:cNvSpPr>
              <p:nvPr/>
            </p:nvSpPr>
            <p:spPr bwMode="auto">
              <a:xfrm>
                <a:off x="2582" y="1666"/>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grpSp>
        <p:grpSp>
          <p:nvGrpSpPr>
            <p:cNvPr id="14" name="Group 189"/>
            <p:cNvGrpSpPr>
              <a:grpSpLocks/>
            </p:cNvGrpSpPr>
            <p:nvPr/>
          </p:nvGrpSpPr>
          <p:grpSpPr bwMode="auto">
            <a:xfrm>
              <a:off x="700" y="2951"/>
              <a:ext cx="1922" cy="47"/>
              <a:chOff x="700" y="3215"/>
              <a:chExt cx="1922" cy="47"/>
            </a:xfrm>
          </p:grpSpPr>
          <p:sp>
            <p:nvSpPr>
              <p:cNvPr id="28" name="AutoShape 190"/>
              <p:cNvSpPr>
                <a:spLocks noChangeAspect="1" noChangeArrowheads="1"/>
              </p:cNvSpPr>
              <p:nvPr/>
            </p:nvSpPr>
            <p:spPr bwMode="auto">
              <a:xfrm>
                <a:off x="700" y="3216"/>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29" name="AutoShape 191"/>
              <p:cNvSpPr>
                <a:spLocks noChangeAspect="1" noChangeArrowheads="1"/>
              </p:cNvSpPr>
              <p:nvPr/>
            </p:nvSpPr>
            <p:spPr bwMode="auto">
              <a:xfrm>
                <a:off x="908" y="3216"/>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30" name="AutoShape 192"/>
              <p:cNvSpPr>
                <a:spLocks noChangeAspect="1" noChangeArrowheads="1"/>
              </p:cNvSpPr>
              <p:nvPr/>
            </p:nvSpPr>
            <p:spPr bwMode="auto">
              <a:xfrm>
                <a:off x="1116" y="3215"/>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31" name="AutoShape 193"/>
              <p:cNvSpPr>
                <a:spLocks noChangeAspect="1" noChangeArrowheads="1"/>
              </p:cNvSpPr>
              <p:nvPr/>
            </p:nvSpPr>
            <p:spPr bwMode="auto">
              <a:xfrm>
                <a:off x="1325" y="3216"/>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32" name="AutoShape 194"/>
              <p:cNvSpPr>
                <a:spLocks noChangeAspect="1" noChangeArrowheads="1"/>
              </p:cNvSpPr>
              <p:nvPr/>
            </p:nvSpPr>
            <p:spPr bwMode="auto">
              <a:xfrm>
                <a:off x="1533" y="3215"/>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33" name="AutoShape 195"/>
              <p:cNvSpPr>
                <a:spLocks noChangeAspect="1" noChangeArrowheads="1"/>
              </p:cNvSpPr>
              <p:nvPr/>
            </p:nvSpPr>
            <p:spPr bwMode="auto">
              <a:xfrm>
                <a:off x="1742" y="3216"/>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34" name="AutoShape 196"/>
              <p:cNvSpPr>
                <a:spLocks noChangeAspect="1" noChangeArrowheads="1"/>
              </p:cNvSpPr>
              <p:nvPr/>
            </p:nvSpPr>
            <p:spPr bwMode="auto">
              <a:xfrm>
                <a:off x="1950" y="3216"/>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35" name="AutoShape 197"/>
              <p:cNvSpPr>
                <a:spLocks noChangeAspect="1" noChangeArrowheads="1"/>
              </p:cNvSpPr>
              <p:nvPr/>
            </p:nvSpPr>
            <p:spPr bwMode="auto">
              <a:xfrm>
                <a:off x="2367" y="3215"/>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36" name="AutoShape 198"/>
              <p:cNvSpPr>
                <a:spLocks noChangeAspect="1" noChangeArrowheads="1"/>
              </p:cNvSpPr>
              <p:nvPr/>
            </p:nvSpPr>
            <p:spPr bwMode="auto">
              <a:xfrm>
                <a:off x="2576" y="3215"/>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grpSp>
        <p:grpSp>
          <p:nvGrpSpPr>
            <p:cNvPr id="15" name="Group 199"/>
            <p:cNvGrpSpPr>
              <a:grpSpLocks/>
            </p:cNvGrpSpPr>
            <p:nvPr/>
          </p:nvGrpSpPr>
          <p:grpSpPr bwMode="auto">
            <a:xfrm>
              <a:off x="700" y="3145"/>
              <a:ext cx="1922" cy="47"/>
              <a:chOff x="706" y="1666"/>
              <a:chExt cx="1922" cy="47"/>
            </a:xfrm>
          </p:grpSpPr>
          <p:sp>
            <p:nvSpPr>
              <p:cNvPr id="18" name="AutoShape 200"/>
              <p:cNvSpPr>
                <a:spLocks noChangeAspect="1" noChangeArrowheads="1"/>
              </p:cNvSpPr>
              <p:nvPr/>
            </p:nvSpPr>
            <p:spPr bwMode="auto">
              <a:xfrm>
                <a:off x="706" y="1667"/>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19" name="AutoShape 201"/>
              <p:cNvSpPr>
                <a:spLocks noChangeAspect="1" noChangeArrowheads="1"/>
              </p:cNvSpPr>
              <p:nvPr/>
            </p:nvSpPr>
            <p:spPr bwMode="auto">
              <a:xfrm>
                <a:off x="914" y="1667"/>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20" name="AutoShape 202"/>
              <p:cNvSpPr>
                <a:spLocks noChangeAspect="1" noChangeArrowheads="1"/>
              </p:cNvSpPr>
              <p:nvPr/>
            </p:nvSpPr>
            <p:spPr bwMode="auto">
              <a:xfrm>
                <a:off x="1122" y="1666"/>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21" name="AutoShape 203"/>
              <p:cNvSpPr>
                <a:spLocks noChangeAspect="1" noChangeArrowheads="1"/>
              </p:cNvSpPr>
              <p:nvPr/>
            </p:nvSpPr>
            <p:spPr bwMode="auto">
              <a:xfrm>
                <a:off x="1331" y="1667"/>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22" name="AutoShape 204"/>
              <p:cNvSpPr>
                <a:spLocks noChangeAspect="1" noChangeArrowheads="1"/>
              </p:cNvSpPr>
              <p:nvPr/>
            </p:nvSpPr>
            <p:spPr bwMode="auto">
              <a:xfrm>
                <a:off x="1539" y="1666"/>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23" name="AutoShape 205"/>
              <p:cNvSpPr>
                <a:spLocks noChangeAspect="1" noChangeArrowheads="1"/>
              </p:cNvSpPr>
              <p:nvPr/>
            </p:nvSpPr>
            <p:spPr bwMode="auto">
              <a:xfrm>
                <a:off x="1748" y="1667"/>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24" name="AutoShape 206"/>
              <p:cNvSpPr>
                <a:spLocks noChangeAspect="1" noChangeArrowheads="1"/>
              </p:cNvSpPr>
              <p:nvPr/>
            </p:nvSpPr>
            <p:spPr bwMode="auto">
              <a:xfrm>
                <a:off x="1956" y="1667"/>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25" name="AutoShape 207"/>
              <p:cNvSpPr>
                <a:spLocks noChangeAspect="1" noChangeArrowheads="1"/>
              </p:cNvSpPr>
              <p:nvPr/>
            </p:nvSpPr>
            <p:spPr bwMode="auto">
              <a:xfrm>
                <a:off x="2165" y="1667"/>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26" name="AutoShape 208"/>
              <p:cNvSpPr>
                <a:spLocks noChangeAspect="1" noChangeArrowheads="1"/>
              </p:cNvSpPr>
              <p:nvPr/>
            </p:nvSpPr>
            <p:spPr bwMode="auto">
              <a:xfrm>
                <a:off x="2373" y="1666"/>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27" name="AutoShape 209"/>
              <p:cNvSpPr>
                <a:spLocks noChangeAspect="1" noChangeArrowheads="1"/>
              </p:cNvSpPr>
              <p:nvPr/>
            </p:nvSpPr>
            <p:spPr bwMode="auto">
              <a:xfrm>
                <a:off x="2582" y="1666"/>
                <a:ext cx="46" cy="46"/>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grpSp>
        <p:sp>
          <p:nvSpPr>
            <p:cNvPr id="16" name="AutoShape 210"/>
            <p:cNvSpPr>
              <a:spLocks noChangeAspect="1" noChangeArrowheads="1"/>
            </p:cNvSpPr>
            <p:nvPr/>
          </p:nvSpPr>
          <p:spPr bwMode="auto">
            <a:xfrm>
              <a:off x="2154" y="2937"/>
              <a:ext cx="75" cy="75"/>
            </a:xfrm>
            <a:prstGeom prst="triangle">
              <a:avLst>
                <a:gd name="adj" fmla="val 50000"/>
              </a:avLst>
            </a:prstGeom>
            <a:solidFill>
              <a:srgbClr val="FF0000"/>
            </a:solidFill>
            <a:ln w="9525">
              <a:solidFill>
                <a:schemeClr val="tx1"/>
              </a:solidFill>
              <a:miter lim="800000"/>
              <a:headEnd/>
              <a:tailEnd/>
            </a:ln>
          </p:spPr>
          <p:txBody>
            <a:bodyPr wrap="none" anchor="ctr"/>
            <a:lstStyle/>
            <a:p>
              <a:endParaRPr lang="en-US">
                <a:latin typeface="Calibri" pitchFamily="34" charset="0"/>
              </a:endParaRPr>
            </a:p>
          </p:txBody>
        </p:sp>
        <p:sp>
          <p:nvSpPr>
            <p:cNvPr id="17" name="AutoShape 211"/>
            <p:cNvSpPr>
              <a:spLocks noChangeAspect="1" noChangeArrowheads="1"/>
            </p:cNvSpPr>
            <p:nvPr/>
          </p:nvSpPr>
          <p:spPr bwMode="auto">
            <a:xfrm>
              <a:off x="1104" y="2161"/>
              <a:ext cx="75" cy="75"/>
            </a:xfrm>
            <a:prstGeom prst="triangle">
              <a:avLst>
                <a:gd name="adj" fmla="val 50000"/>
              </a:avLst>
            </a:prstGeom>
            <a:solidFill>
              <a:srgbClr val="FF0000"/>
            </a:solidFill>
            <a:ln w="9525">
              <a:solidFill>
                <a:schemeClr val="tx1"/>
              </a:solidFill>
              <a:miter lim="800000"/>
              <a:headEnd/>
              <a:tailEnd/>
            </a:ln>
          </p:spPr>
          <p:txBody>
            <a:bodyPr wrap="none" anchor="ctr"/>
            <a:lstStyle/>
            <a:p>
              <a:endParaRPr lang="en-US">
                <a:latin typeface="Calibri" pitchFamily="34" charset="0"/>
              </a:endParaRPr>
            </a:p>
          </p:txBody>
        </p:sp>
      </p:grpSp>
      <p:sp>
        <p:nvSpPr>
          <p:cNvPr id="197" name="Title 1"/>
          <p:cNvSpPr txBox="1">
            <a:spLocks/>
          </p:cNvSpPr>
          <p:nvPr/>
        </p:nvSpPr>
        <p:spPr>
          <a:xfrm>
            <a:off x="838200" y="1676400"/>
            <a:ext cx="22860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b="1" kern="1200">
                <a:solidFill>
                  <a:schemeClr val="bg1"/>
                </a:solidFill>
                <a:latin typeface="Arial" pitchFamily="34" charset="0"/>
                <a:ea typeface="+mj-ea"/>
                <a:cs typeface="Arial" pitchFamily="34" charset="0"/>
              </a:defRPr>
            </a:lvl1pPr>
          </a:lstStyle>
          <a:p>
            <a:r>
              <a:rPr lang="en-US" dirty="0" smtClean="0">
                <a:solidFill>
                  <a:schemeClr val="tx1"/>
                </a:solidFill>
                <a:latin typeface="Arial" charset="0"/>
              </a:rPr>
              <a:t>Discrete</a:t>
            </a:r>
            <a:endParaRPr lang="en-US" dirty="0">
              <a:solidFill>
                <a:schemeClr val="tx1"/>
              </a:solidFill>
              <a:latin typeface="Arial" charset="0"/>
            </a:endParaRPr>
          </a:p>
        </p:txBody>
      </p:sp>
      <p:sp>
        <p:nvSpPr>
          <p:cNvPr id="198" name="Title 1"/>
          <p:cNvSpPr txBox="1">
            <a:spLocks/>
          </p:cNvSpPr>
          <p:nvPr/>
        </p:nvSpPr>
        <p:spPr>
          <a:xfrm>
            <a:off x="4343400" y="1752600"/>
            <a:ext cx="40386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b="1" kern="1200">
                <a:solidFill>
                  <a:schemeClr val="bg1"/>
                </a:solidFill>
                <a:latin typeface="Arial" pitchFamily="34" charset="0"/>
                <a:ea typeface="+mj-ea"/>
                <a:cs typeface="Arial" pitchFamily="34" charset="0"/>
              </a:defRPr>
            </a:lvl1pPr>
          </a:lstStyle>
          <a:p>
            <a:r>
              <a:rPr lang="en-US" dirty="0" smtClean="0">
                <a:solidFill>
                  <a:schemeClr val="tx1"/>
                </a:solidFill>
                <a:latin typeface="Arial" charset="0"/>
              </a:rPr>
              <a:t>ISM </a:t>
            </a:r>
            <a:endParaRPr lang="en-US" dirty="0">
              <a:solidFill>
                <a:schemeClr val="tx1"/>
              </a:solidFill>
              <a:latin typeface="Arial" charset="0"/>
            </a:endParaRPr>
          </a:p>
        </p:txBody>
      </p:sp>
    </p:spTree>
    <p:extLst>
      <p:ext uri="{BB962C8B-B14F-4D97-AF65-F5344CB8AC3E}">
        <p14:creationId xmlns:p14="http://schemas.microsoft.com/office/powerpoint/2010/main" val="142180613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48200" y="5257800"/>
            <a:ext cx="352425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Content Placeholder 2"/>
          <p:cNvSpPr>
            <a:spLocks noGrp="1"/>
          </p:cNvSpPr>
          <p:nvPr>
            <p:ph idx="1"/>
          </p:nvPr>
        </p:nvSpPr>
        <p:spPr>
          <a:xfrm>
            <a:off x="609600" y="1600200"/>
            <a:ext cx="7772400" cy="4343400"/>
          </a:xfrm>
        </p:spPr>
        <p:txBody>
          <a:bodyPr/>
          <a:lstStyle/>
          <a:p>
            <a:r>
              <a:rPr lang="en-US" dirty="0">
                <a:latin typeface="Arial" charset="0"/>
              </a:rPr>
              <a:t>National Environmental Laboratory </a:t>
            </a:r>
            <a:br>
              <a:rPr lang="en-US" dirty="0">
                <a:latin typeface="Arial" charset="0"/>
              </a:rPr>
            </a:br>
            <a:r>
              <a:rPr lang="en-US" dirty="0">
                <a:latin typeface="Arial" charset="0"/>
              </a:rPr>
              <a:t>Accreditation Program </a:t>
            </a:r>
          </a:p>
          <a:p>
            <a:pPr>
              <a:spcBef>
                <a:spcPct val="0"/>
              </a:spcBef>
              <a:buFont typeface="Wingdings 3" charset="0"/>
              <a:buNone/>
            </a:pPr>
            <a:r>
              <a:rPr lang="en-US" dirty="0">
                <a:latin typeface="Arial" charset="0"/>
              </a:rPr>
              <a:t>	(NELAP)</a:t>
            </a:r>
          </a:p>
          <a:p>
            <a:endParaRPr lang="en-US" dirty="0">
              <a:latin typeface="Arial" charset="0"/>
            </a:endParaRPr>
          </a:p>
          <a:p>
            <a:r>
              <a:rPr lang="en-US" dirty="0">
                <a:latin typeface="Arial" charset="0"/>
              </a:rPr>
              <a:t>Non-NELAP state accreditation</a:t>
            </a:r>
          </a:p>
          <a:p>
            <a:endParaRPr lang="en-US" dirty="0">
              <a:latin typeface="Arial" charset="0"/>
            </a:endParaRPr>
          </a:p>
          <a:p>
            <a:r>
              <a:rPr lang="en-US" dirty="0">
                <a:latin typeface="Arial" charset="0"/>
              </a:rPr>
              <a:t>Agency-specific accreditation </a:t>
            </a:r>
          </a:p>
          <a:p>
            <a:pPr lvl="1"/>
            <a:r>
              <a:rPr lang="en-US" dirty="0" err="1">
                <a:latin typeface="Arial" charset="0"/>
              </a:rPr>
              <a:t>DoD</a:t>
            </a:r>
            <a:r>
              <a:rPr lang="en-US" dirty="0">
                <a:latin typeface="Arial" charset="0"/>
              </a:rPr>
              <a:t> Environmental Laboratory Approval Program </a:t>
            </a:r>
          </a:p>
          <a:p>
            <a:pPr lvl="1"/>
            <a:endParaRPr lang="en-US" dirty="0">
              <a:latin typeface="Arial" charset="0"/>
            </a:endParaRPr>
          </a:p>
          <a:p>
            <a:endParaRPr lang="en-US" dirty="0">
              <a:latin typeface="Arial" charset="0"/>
            </a:endParaRPr>
          </a:p>
        </p:txBody>
      </p:sp>
      <p:sp>
        <p:nvSpPr>
          <p:cNvPr id="72709" name="Rectangle 6"/>
          <p:cNvSpPr>
            <a:spLocks noChangeArrowheads="1"/>
          </p:cNvSpPr>
          <p:nvPr/>
        </p:nvSpPr>
        <p:spPr bwMode="auto">
          <a:xfrm>
            <a:off x="0" y="6488113"/>
            <a:ext cx="2941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ITRC, ISM-1, Section 6.4.1</a:t>
            </a:r>
          </a:p>
        </p:txBody>
      </p:sp>
      <p:pic>
        <p:nvPicPr>
          <p:cNvPr id="72710" name="Picture 2" descr="tni_lo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48400" y="1371600"/>
            <a:ext cx="2676525" cy="194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914400" y="-76200"/>
            <a:ext cx="8458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b="1" kern="1200">
                <a:solidFill>
                  <a:schemeClr val="bg1"/>
                </a:solidFill>
                <a:latin typeface="Arial" pitchFamily="34" charset="0"/>
                <a:ea typeface="+mj-ea"/>
                <a:cs typeface="Arial" pitchFamily="34" charset="0"/>
              </a:defRPr>
            </a:lvl1pPr>
          </a:lstStyle>
          <a:p>
            <a:r>
              <a:rPr lang="en-US" sz="3200" dirty="0" smtClean="0">
                <a:latin typeface="Arial" charset="0"/>
              </a:rPr>
              <a:t>Lab Processing: </a:t>
            </a:r>
            <a:r>
              <a:rPr lang="en-US" sz="3200" b="0" u="sng" dirty="0" smtClean="0">
                <a:latin typeface="Arial" charset="0"/>
              </a:rPr>
              <a:t>Verify Laboratory Certification  </a:t>
            </a:r>
            <a:endParaRPr lang="en-US" sz="3200" b="0" u="sng" dirty="0">
              <a:latin typeface="Arial" charset="0"/>
            </a:endParaRPr>
          </a:p>
        </p:txBody>
      </p:sp>
    </p:spTree>
    <p:extLst>
      <p:ext uri="{BB962C8B-B14F-4D97-AF65-F5344CB8AC3E}">
        <p14:creationId xmlns:p14="http://schemas.microsoft.com/office/powerpoint/2010/main" val="22806358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6"/>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562600" y="1066800"/>
            <a:ext cx="2336800" cy="1257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4281" name="TextBox 14"/>
          <p:cNvSpPr txBox="1">
            <a:spLocks noChangeArrowheads="1"/>
          </p:cNvSpPr>
          <p:nvPr/>
        </p:nvSpPr>
        <p:spPr bwMode="auto">
          <a:xfrm>
            <a:off x="33338" y="6481763"/>
            <a:ext cx="3133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t>ITRC, ISM-1, Section 6.2.2.3</a:t>
            </a:r>
          </a:p>
        </p:txBody>
      </p:sp>
      <p:sp>
        <p:nvSpPr>
          <p:cNvPr id="8" name="Content Placeholder 2"/>
          <p:cNvSpPr txBox="1">
            <a:spLocks/>
          </p:cNvSpPr>
          <p:nvPr/>
        </p:nvSpPr>
        <p:spPr>
          <a:xfrm>
            <a:off x="0" y="1676400"/>
            <a:ext cx="5562600" cy="5105400"/>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latin typeface="Arial" charset="0"/>
              </a:rPr>
              <a:t>Remove </a:t>
            </a:r>
            <a:r>
              <a:rPr lang="en-US" dirty="0">
                <a:latin typeface="Arial" charset="0"/>
              </a:rPr>
              <a:t>v</a:t>
            </a:r>
            <a:r>
              <a:rPr lang="en-US" dirty="0" smtClean="0">
                <a:latin typeface="Arial" charset="0"/>
              </a:rPr>
              <a:t>egetation and large agglomerates</a:t>
            </a:r>
          </a:p>
          <a:p>
            <a:endParaRPr lang="en-US" dirty="0" smtClean="0">
              <a:latin typeface="Arial" charset="0"/>
            </a:endParaRPr>
          </a:p>
          <a:p>
            <a:r>
              <a:rPr lang="en-US" dirty="0" smtClean="0">
                <a:latin typeface="Arial" charset="0"/>
              </a:rPr>
              <a:t>Sieve to refine sample</a:t>
            </a:r>
          </a:p>
          <a:p>
            <a:endParaRPr lang="en-US" dirty="0">
              <a:latin typeface="Arial" charset="0"/>
            </a:endParaRPr>
          </a:p>
          <a:p>
            <a:r>
              <a:rPr lang="en-US" dirty="0" smtClean="0">
                <a:latin typeface="Arial" charset="0"/>
              </a:rPr>
              <a:t>Air drying</a:t>
            </a:r>
            <a:endParaRPr lang="en-US" dirty="0">
              <a:latin typeface="Arial" charset="0"/>
            </a:endParaRPr>
          </a:p>
          <a:p>
            <a:pPr lvl="1"/>
            <a:r>
              <a:rPr lang="en-US" dirty="0">
                <a:latin typeface="Arial" charset="0"/>
              </a:rPr>
              <a:t>Goal: crushable agglomerates</a:t>
            </a:r>
          </a:p>
          <a:p>
            <a:endParaRPr lang="en-US" dirty="0" smtClean="0">
              <a:latin typeface="Arial" charset="0"/>
            </a:endParaRPr>
          </a:p>
          <a:p>
            <a:r>
              <a:rPr lang="en-US" dirty="0" smtClean="0">
                <a:latin typeface="Arial" charset="0"/>
              </a:rPr>
              <a:t>Grind or mill sample</a:t>
            </a:r>
          </a:p>
          <a:p>
            <a:pPr lvl="1"/>
            <a:r>
              <a:rPr lang="en-US" dirty="0" smtClean="0">
                <a:latin typeface="Arial" charset="0"/>
              </a:rPr>
              <a:t>Goal: homogenize sample</a:t>
            </a:r>
          </a:p>
          <a:p>
            <a:pPr lvl="1"/>
            <a:r>
              <a:rPr lang="en-US" dirty="0">
                <a:latin typeface="Arial" charset="0"/>
              </a:rPr>
              <a:t>Complete particle size reduction of all soil components including hard crystalline materials to a defined maximum particle size (e.g. &lt; 75 µm</a:t>
            </a:r>
            <a:endParaRPr lang="en-US" dirty="0" smtClean="0">
              <a:latin typeface="Arial" charset="0"/>
            </a:endParaRPr>
          </a:p>
          <a:p>
            <a:endParaRPr lang="en-US" dirty="0" smtClean="0">
              <a:latin typeface="Arial" charset="0"/>
            </a:endParaRPr>
          </a:p>
          <a:p>
            <a:r>
              <a:rPr lang="en-US" dirty="0" smtClean="0">
                <a:latin typeface="Arial" charset="0"/>
              </a:rPr>
              <a:t>Slab cake for laboratory sub-samples</a:t>
            </a:r>
          </a:p>
          <a:p>
            <a:pPr lvl="1"/>
            <a:r>
              <a:rPr lang="en-US" dirty="0" smtClean="0">
                <a:latin typeface="Arial" charset="0"/>
              </a:rPr>
              <a:t>Spread sample onto tray</a:t>
            </a:r>
          </a:p>
          <a:p>
            <a:pPr lvl="1"/>
            <a:r>
              <a:rPr lang="en-US" dirty="0" smtClean="0">
                <a:latin typeface="Arial" charset="0"/>
              </a:rPr>
              <a:t>divide into into grid, </a:t>
            </a:r>
          </a:p>
          <a:p>
            <a:pPr lvl="1"/>
            <a:r>
              <a:rPr lang="en-US" dirty="0" smtClean="0">
                <a:latin typeface="Arial" charset="0"/>
              </a:rPr>
              <a:t>sample increments in the same manner as in the field. </a:t>
            </a:r>
            <a:endParaRPr lang="en-US" i="1" dirty="0" smtClean="0">
              <a:latin typeface="Arial" charset="0"/>
            </a:endParaRPr>
          </a:p>
          <a:p>
            <a:pPr lvl="1"/>
            <a:endParaRPr lang="en-US" dirty="0">
              <a:latin typeface="Arial" charset="0"/>
            </a:endParaRPr>
          </a:p>
          <a:p>
            <a:pPr marL="0" indent="0">
              <a:buNone/>
            </a:pPr>
            <a:endParaRPr lang="en-US" dirty="0" smtClean="0">
              <a:latin typeface="Arial" charset="0"/>
            </a:endParaRPr>
          </a:p>
          <a:p>
            <a:endParaRPr lang="en-US" dirty="0" smtClean="0">
              <a:latin typeface="Arial" charset="0"/>
            </a:endParaRPr>
          </a:p>
        </p:txBody>
      </p:sp>
      <p:pic>
        <p:nvPicPr>
          <p:cNvPr id="10" name="Picture 4" descr="ground"/>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24600" y="2438400"/>
            <a:ext cx="2514600" cy="1576388"/>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1" name="Group 5"/>
          <p:cNvGrpSpPr>
            <a:grpSpLocks/>
          </p:cNvGrpSpPr>
          <p:nvPr/>
        </p:nvGrpSpPr>
        <p:grpSpPr bwMode="auto">
          <a:xfrm>
            <a:off x="6477000" y="4114800"/>
            <a:ext cx="2522639" cy="261501"/>
            <a:chOff x="3672" y="4272"/>
            <a:chExt cx="2487" cy="239"/>
          </a:xfrm>
        </p:grpSpPr>
        <p:graphicFrame>
          <p:nvGraphicFramePr>
            <p:cNvPr id="12" name="Object 6"/>
            <p:cNvGraphicFramePr>
              <a:graphicFrameLocks noChangeAspect="1"/>
            </p:cNvGraphicFramePr>
            <p:nvPr/>
          </p:nvGraphicFramePr>
          <p:xfrm>
            <a:off x="5885" y="4272"/>
            <a:ext cx="274" cy="219"/>
          </p:xfrm>
          <a:graphic>
            <a:graphicData uri="http://schemas.openxmlformats.org/presentationml/2006/ole">
              <mc:AlternateContent xmlns:mc="http://schemas.openxmlformats.org/markup-compatibility/2006">
                <mc:Choice xmlns:v="urn:schemas-microsoft-com:vml" Requires="v">
                  <p:oleObj spid="_x0000_s1043" name="Photo Editor Photo" r:id="rId6" imgW="1394581" imgH="1097375" progId="">
                    <p:embed/>
                  </p:oleObj>
                </mc:Choice>
                <mc:Fallback>
                  <p:oleObj name="Photo Editor Photo" r:id="rId6" imgW="1394581" imgH="1097375"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r="42619" b="41663"/>
                        <a:stretch>
                          <a:fillRect/>
                        </a:stretch>
                      </p:blipFill>
                      <p:spPr bwMode="auto">
                        <a:xfrm>
                          <a:off x="5885" y="4272"/>
                          <a:ext cx="274" cy="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 name="Text Box 7"/>
            <p:cNvSpPr txBox="1">
              <a:spLocks noChangeArrowheads="1"/>
            </p:cNvSpPr>
            <p:nvPr/>
          </p:nvSpPr>
          <p:spPr bwMode="auto">
            <a:xfrm>
              <a:off x="3672" y="4272"/>
              <a:ext cx="2199"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100" dirty="0"/>
                <a:t>Picture from USACE-Alan Hewitt</a:t>
              </a:r>
            </a:p>
          </p:txBody>
        </p:sp>
      </p:grpSp>
      <p:pic>
        <p:nvPicPr>
          <p:cNvPr id="14" name="Picture 1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486400" y="4419600"/>
            <a:ext cx="3147525" cy="2029326"/>
          </a:xfrm>
          <a:prstGeom prst="rect">
            <a:avLst/>
          </a:prstGeom>
        </p:spPr>
      </p:pic>
      <p:sp>
        <p:nvSpPr>
          <p:cNvPr id="16" name="Title 1"/>
          <p:cNvSpPr txBox="1">
            <a:spLocks/>
          </p:cNvSpPr>
          <p:nvPr/>
        </p:nvSpPr>
        <p:spPr>
          <a:xfrm>
            <a:off x="914400" y="-76200"/>
            <a:ext cx="8458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b="1" kern="1200">
                <a:solidFill>
                  <a:schemeClr val="bg1"/>
                </a:solidFill>
                <a:latin typeface="Arial" pitchFamily="34" charset="0"/>
                <a:ea typeface="+mj-ea"/>
                <a:cs typeface="Arial" pitchFamily="34" charset="0"/>
              </a:defRPr>
            </a:lvl1pPr>
          </a:lstStyle>
          <a:p>
            <a:r>
              <a:rPr lang="en-US" sz="3200" dirty="0" smtClean="0">
                <a:latin typeface="Arial" charset="0"/>
              </a:rPr>
              <a:t>Lab Processing: </a:t>
            </a:r>
            <a:r>
              <a:rPr lang="en-US" sz="3200" b="0" u="sng" dirty="0" smtClean="0">
                <a:latin typeface="Arial" charset="0"/>
              </a:rPr>
              <a:t>ISM general procedures</a:t>
            </a:r>
            <a:endParaRPr lang="en-US" sz="3200" b="0" u="sng" dirty="0">
              <a:latin typeface="Arial" charset="0"/>
            </a:endParaRPr>
          </a:p>
        </p:txBody>
      </p:sp>
    </p:spTree>
    <p:extLst>
      <p:ext uri="{BB962C8B-B14F-4D97-AF65-F5344CB8AC3E}">
        <p14:creationId xmlns:p14="http://schemas.microsoft.com/office/powerpoint/2010/main" val="7670224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9641B56-F1C1-4B9C-86AB-A9C4D2348069}" type="datetime1">
              <a:rPr lang="en-US" smtClean="0"/>
              <a:pPr/>
              <a:t>4/26/13</a:t>
            </a:fld>
            <a:endParaRPr lang="en-US"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32</a:t>
            </a:fld>
            <a:endParaRPr lang="en-US"/>
          </a:p>
        </p:txBody>
      </p:sp>
      <p:sp>
        <p:nvSpPr>
          <p:cNvPr id="6" name="Title 1"/>
          <p:cNvSpPr txBox="1">
            <a:spLocks/>
          </p:cNvSpPr>
          <p:nvPr/>
        </p:nvSpPr>
        <p:spPr>
          <a:xfrm>
            <a:off x="914400" y="-76200"/>
            <a:ext cx="8458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b="1" kern="1200">
                <a:solidFill>
                  <a:schemeClr val="bg1"/>
                </a:solidFill>
                <a:latin typeface="Arial" pitchFamily="34" charset="0"/>
                <a:ea typeface="+mj-ea"/>
                <a:cs typeface="Arial" pitchFamily="34" charset="0"/>
              </a:defRPr>
            </a:lvl1pPr>
          </a:lstStyle>
          <a:p>
            <a:r>
              <a:rPr lang="en-US" sz="3200" dirty="0" smtClean="0">
                <a:latin typeface="Arial" charset="0"/>
              </a:rPr>
              <a:t>Lab Processing: </a:t>
            </a:r>
            <a:r>
              <a:rPr lang="en-US" sz="3200" b="0" u="sng" dirty="0" smtClean="0">
                <a:latin typeface="Arial" charset="0"/>
              </a:rPr>
              <a:t>Anclote Key </a:t>
            </a:r>
            <a:endParaRPr lang="en-US" sz="3200" b="0" u="sng" dirty="0">
              <a:latin typeface="Arial" charset="0"/>
            </a:endParaRPr>
          </a:p>
        </p:txBody>
      </p:sp>
      <p:sp>
        <p:nvSpPr>
          <p:cNvPr id="7" name="Content Placeholder 2"/>
          <p:cNvSpPr txBox="1">
            <a:spLocks/>
          </p:cNvSpPr>
          <p:nvPr/>
        </p:nvSpPr>
        <p:spPr>
          <a:xfrm>
            <a:off x="0" y="1295400"/>
            <a:ext cx="5562600" cy="510540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latin typeface="Arial" charset="0"/>
              </a:rPr>
              <a:t>Remove </a:t>
            </a:r>
            <a:r>
              <a:rPr lang="en-US" dirty="0">
                <a:latin typeface="Arial" charset="0"/>
              </a:rPr>
              <a:t>v</a:t>
            </a:r>
            <a:r>
              <a:rPr lang="en-US" dirty="0" smtClean="0">
                <a:latin typeface="Arial" charset="0"/>
              </a:rPr>
              <a:t>egetation and large agglomerates</a:t>
            </a:r>
          </a:p>
          <a:p>
            <a:endParaRPr lang="en-US" dirty="0" smtClean="0">
              <a:latin typeface="Arial" charset="0"/>
            </a:endParaRPr>
          </a:p>
          <a:p>
            <a:r>
              <a:rPr lang="en-US" dirty="0" smtClean="0">
                <a:latin typeface="Arial" charset="0"/>
              </a:rPr>
              <a:t>No Sieving, air drying to potential for elemental mercury to volatilize</a:t>
            </a:r>
          </a:p>
          <a:p>
            <a:endParaRPr lang="en-US" dirty="0">
              <a:latin typeface="Arial" charset="0"/>
            </a:endParaRPr>
          </a:p>
          <a:p>
            <a:r>
              <a:rPr lang="en-US" dirty="0" smtClean="0">
                <a:latin typeface="Arial" charset="0"/>
              </a:rPr>
              <a:t>Samples divided into milled and not milled for comparison</a:t>
            </a:r>
          </a:p>
          <a:p>
            <a:endParaRPr lang="en-US" dirty="0">
              <a:latin typeface="Arial" charset="0"/>
            </a:endParaRPr>
          </a:p>
          <a:p>
            <a:r>
              <a:rPr lang="en-US" dirty="0" smtClean="0">
                <a:latin typeface="Arial" charset="0"/>
              </a:rPr>
              <a:t>Lab sample mixed well, objects &gt;2mm removed by hand</a:t>
            </a:r>
          </a:p>
          <a:p>
            <a:endParaRPr lang="en-US" dirty="0" smtClean="0">
              <a:latin typeface="Arial" charset="0"/>
            </a:endParaRPr>
          </a:p>
          <a:p>
            <a:r>
              <a:rPr lang="en-US" dirty="0" smtClean="0">
                <a:latin typeface="Arial" charset="0"/>
              </a:rPr>
              <a:t>Slab cake for laboratory subsampling</a:t>
            </a:r>
          </a:p>
          <a:p>
            <a:pPr lvl="1"/>
            <a:r>
              <a:rPr lang="en-US" i="1" dirty="0" smtClean="0">
                <a:latin typeface="Arial" charset="0"/>
              </a:rPr>
              <a:t>Slab cake</a:t>
            </a:r>
            <a:r>
              <a:rPr lang="en-US" dirty="0" smtClean="0">
                <a:latin typeface="Arial" charset="0"/>
              </a:rPr>
              <a:t>: 1-3 cm thick</a:t>
            </a:r>
          </a:p>
          <a:p>
            <a:pPr lvl="1"/>
            <a:r>
              <a:rPr lang="en-US" dirty="0" smtClean="0">
                <a:latin typeface="Arial" charset="0"/>
              </a:rPr>
              <a:t>Gridded with 30 cells</a:t>
            </a:r>
          </a:p>
          <a:p>
            <a:pPr lvl="1"/>
            <a:r>
              <a:rPr lang="en-US" dirty="0" smtClean="0">
                <a:latin typeface="Arial" charset="0"/>
              </a:rPr>
              <a:t>0.3g </a:t>
            </a:r>
            <a:r>
              <a:rPr lang="en-US" dirty="0">
                <a:latin typeface="Arial" charset="0"/>
              </a:rPr>
              <a:t>a</a:t>
            </a:r>
            <a:r>
              <a:rPr lang="en-US" dirty="0" smtClean="0">
                <a:latin typeface="Arial" charset="0"/>
              </a:rPr>
              <a:t>liquots from each cell</a:t>
            </a:r>
          </a:p>
          <a:p>
            <a:pPr marL="0" indent="0">
              <a:buNone/>
            </a:pPr>
            <a:endParaRPr lang="en-US" dirty="0" smtClean="0">
              <a:latin typeface="Arial" charset="0"/>
            </a:endParaRPr>
          </a:p>
          <a:p>
            <a:endParaRPr lang="en-US" dirty="0" smtClean="0">
              <a:latin typeface="Arial" charset="0"/>
            </a:endParaRPr>
          </a:p>
        </p:txBody>
      </p:sp>
      <p:sp>
        <p:nvSpPr>
          <p:cNvPr id="8" name="TextBox 7"/>
          <p:cNvSpPr txBox="1"/>
          <p:nvPr/>
        </p:nvSpPr>
        <p:spPr>
          <a:xfrm>
            <a:off x="6553200" y="2667000"/>
            <a:ext cx="1447800" cy="1754327"/>
          </a:xfrm>
          <a:prstGeom prst="rect">
            <a:avLst/>
          </a:prstGeom>
          <a:solidFill>
            <a:schemeClr val="accent3">
              <a:lumMod val="40000"/>
              <a:lumOff val="60000"/>
            </a:schemeClr>
          </a:solidFill>
        </p:spPr>
        <p:txBody>
          <a:bodyPr wrap="square" rtlCol="0">
            <a:spAutoFit/>
          </a:bodyPr>
          <a:lstStyle/>
          <a:p>
            <a:r>
              <a:rPr lang="en-US" dirty="0" smtClean="0"/>
              <a:t>DO we have any pictures of the lab processing or should I add general </a:t>
            </a:r>
            <a:r>
              <a:rPr lang="en-US" dirty="0" err="1" smtClean="0"/>
              <a:t>pics</a:t>
            </a:r>
            <a:r>
              <a:rPr lang="en-US" dirty="0" smtClean="0"/>
              <a:t>?</a:t>
            </a:r>
            <a:endParaRPr lang="en-US" dirty="0"/>
          </a:p>
        </p:txBody>
      </p:sp>
    </p:spTree>
    <p:extLst>
      <p:ext uri="{BB962C8B-B14F-4D97-AF65-F5344CB8AC3E}">
        <p14:creationId xmlns:p14="http://schemas.microsoft.com/office/powerpoint/2010/main" val="9003594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Content Placeholder 2"/>
          <p:cNvSpPr>
            <a:spLocks noGrp="1"/>
          </p:cNvSpPr>
          <p:nvPr>
            <p:ph idx="1"/>
          </p:nvPr>
        </p:nvSpPr>
        <p:spPr>
          <a:xfrm>
            <a:off x="609600" y="1447800"/>
            <a:ext cx="7772400" cy="4114800"/>
          </a:xfrm>
        </p:spPr>
        <p:txBody>
          <a:bodyPr/>
          <a:lstStyle/>
          <a:p>
            <a:r>
              <a:rPr lang="en-US" dirty="0">
                <a:latin typeface="Arial" charset="0"/>
              </a:rPr>
              <a:t>Laboratory equipment blanks</a:t>
            </a:r>
          </a:p>
          <a:p>
            <a:pPr lvl="1"/>
            <a:r>
              <a:rPr lang="en-US" dirty="0">
                <a:latin typeface="Arial" charset="0"/>
              </a:rPr>
              <a:t>Limited clean matrices</a:t>
            </a:r>
          </a:p>
          <a:p>
            <a:r>
              <a:rPr lang="en-US" dirty="0">
                <a:latin typeface="Arial" charset="0"/>
              </a:rPr>
              <a:t>Laboratory control samples (LCS) and matrix spikes</a:t>
            </a:r>
          </a:p>
          <a:p>
            <a:pPr lvl="1"/>
            <a:r>
              <a:rPr lang="en-US" dirty="0">
                <a:latin typeface="Arial" charset="0"/>
              </a:rPr>
              <a:t>Practicality of large scale spiking in kg samples</a:t>
            </a:r>
          </a:p>
          <a:p>
            <a:pPr lvl="2"/>
            <a:r>
              <a:rPr lang="en-US" dirty="0">
                <a:latin typeface="Arial" charset="0"/>
              </a:rPr>
              <a:t>High cost</a:t>
            </a:r>
          </a:p>
          <a:p>
            <a:pPr lvl="2"/>
            <a:r>
              <a:rPr lang="en-US" dirty="0">
                <a:latin typeface="Arial" charset="0"/>
              </a:rPr>
              <a:t>Limited availability</a:t>
            </a:r>
          </a:p>
          <a:p>
            <a:pPr lvl="1"/>
            <a:r>
              <a:rPr lang="en-US" dirty="0">
                <a:latin typeface="Arial" charset="0"/>
              </a:rPr>
              <a:t>Introduced post ISM processing into subsample</a:t>
            </a:r>
          </a:p>
          <a:p>
            <a:r>
              <a:rPr lang="en-US" dirty="0">
                <a:latin typeface="Arial" charset="0"/>
              </a:rPr>
              <a:t>Subsampling replicates</a:t>
            </a:r>
          </a:p>
        </p:txBody>
      </p:sp>
      <p:sp>
        <p:nvSpPr>
          <p:cNvPr id="4" name="Title 1"/>
          <p:cNvSpPr txBox="1">
            <a:spLocks/>
          </p:cNvSpPr>
          <p:nvPr/>
        </p:nvSpPr>
        <p:spPr>
          <a:xfrm>
            <a:off x="914400" y="-76200"/>
            <a:ext cx="8458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b="1" kern="1200">
                <a:solidFill>
                  <a:schemeClr val="bg1"/>
                </a:solidFill>
                <a:latin typeface="Arial" pitchFamily="34" charset="0"/>
                <a:ea typeface="+mj-ea"/>
                <a:cs typeface="Arial" pitchFamily="34" charset="0"/>
              </a:defRPr>
            </a:lvl1pPr>
          </a:lstStyle>
          <a:p>
            <a:r>
              <a:rPr lang="en-US" sz="3200" dirty="0" smtClean="0">
                <a:latin typeface="Arial" charset="0"/>
              </a:rPr>
              <a:t>Lab Processing: </a:t>
            </a:r>
            <a:r>
              <a:rPr lang="en-US" sz="3200" b="0" u="sng" dirty="0" smtClean="0">
                <a:latin typeface="Arial" charset="0"/>
              </a:rPr>
              <a:t>Quality control measures</a:t>
            </a:r>
            <a:endParaRPr lang="en-US" sz="3200" b="0" u="sng" dirty="0">
              <a:latin typeface="Arial" charset="0"/>
            </a:endParaRPr>
          </a:p>
        </p:txBody>
      </p:sp>
    </p:spTree>
    <p:extLst>
      <p:ext uri="{BB962C8B-B14F-4D97-AF65-F5344CB8AC3E}">
        <p14:creationId xmlns:p14="http://schemas.microsoft.com/office/powerpoint/2010/main" val="489844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0A60AB7-E2BD-4D27-A395-863AE9EFBE30}" type="datetime1">
              <a:rPr lang="en-US" smtClean="0"/>
              <a:pPr/>
              <a:t>4/26/13</a:t>
            </a:fld>
            <a:endParaRPr lang="en-US"/>
          </a:p>
        </p:txBody>
      </p:sp>
      <p:sp>
        <p:nvSpPr>
          <p:cNvPr id="6" name="Slide Number Placeholder 5"/>
          <p:cNvSpPr>
            <a:spLocks noGrp="1"/>
          </p:cNvSpPr>
          <p:nvPr>
            <p:ph type="sldNum" sz="quarter" idx="12"/>
          </p:nvPr>
        </p:nvSpPr>
        <p:spPr/>
        <p:txBody>
          <a:bodyPr/>
          <a:lstStyle/>
          <a:p>
            <a:fld id="{D9515C9C-B0D4-49C7-83C7-4BF66E55645D}" type="slidenum">
              <a:rPr lang="en-US" smtClean="0"/>
              <a:pPr/>
              <a:t>34</a:t>
            </a:fld>
            <a:endParaRPr lang="en-US"/>
          </a:p>
        </p:txBody>
      </p:sp>
      <p:sp>
        <p:nvSpPr>
          <p:cNvPr id="7" name="Title 1"/>
          <p:cNvSpPr>
            <a:spLocks noGrp="1"/>
          </p:cNvSpPr>
          <p:nvPr>
            <p:ph type="title"/>
          </p:nvPr>
        </p:nvSpPr>
        <p:spPr>
          <a:xfrm>
            <a:off x="838200" y="0"/>
            <a:ext cx="7848600" cy="1143000"/>
          </a:xfrm>
        </p:spPr>
        <p:txBody>
          <a:bodyPr>
            <a:normAutofit/>
          </a:bodyPr>
          <a:lstStyle/>
          <a:p>
            <a:r>
              <a:rPr lang="en-US" sz="3200" dirty="0" smtClean="0">
                <a:latin typeface="Arial" charset="0"/>
              </a:rPr>
              <a:t>Results: </a:t>
            </a:r>
            <a:r>
              <a:rPr lang="en-US" sz="3200" b="0" u="sng" dirty="0" smtClean="0">
                <a:latin typeface="Arial" charset="0"/>
              </a:rPr>
              <a:t>ISM Data</a:t>
            </a:r>
            <a:endParaRPr lang="en-US" sz="3200" b="0" u="sng" dirty="0">
              <a:latin typeface="Arial" charset="0"/>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752600"/>
            <a:ext cx="4775200" cy="3581400"/>
          </a:xfrm>
          <a:prstGeom prst="rect">
            <a:avLst/>
          </a:prstGeom>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59300" y="1743074"/>
            <a:ext cx="4572000" cy="3590925"/>
          </a:xfrm>
          <a:prstGeom prst="rect">
            <a:avLst/>
          </a:prstGeom>
        </p:spPr>
      </p:pic>
      <p:sp>
        <p:nvSpPr>
          <p:cNvPr id="10" name="Content Placeholder 2"/>
          <p:cNvSpPr>
            <a:spLocks noGrp="1"/>
          </p:cNvSpPr>
          <p:nvPr>
            <p:ph sz="half" idx="1"/>
          </p:nvPr>
        </p:nvSpPr>
        <p:spPr>
          <a:xfrm>
            <a:off x="304800" y="1524000"/>
            <a:ext cx="4038600" cy="4525963"/>
          </a:xfrm>
        </p:spPr>
        <p:txBody>
          <a:bodyPr/>
          <a:lstStyle/>
          <a:p>
            <a:pPr marL="0" indent="0" algn="ctr">
              <a:buNone/>
            </a:pPr>
            <a:r>
              <a:rPr lang="en-US" b="1" dirty="0" smtClean="0">
                <a:latin typeface="Arial" charset="0"/>
              </a:rPr>
              <a:t>DU1</a:t>
            </a:r>
            <a:endParaRPr lang="en-US" b="1" dirty="0">
              <a:latin typeface="Arial" charset="0"/>
            </a:endParaRPr>
          </a:p>
        </p:txBody>
      </p:sp>
      <p:sp>
        <p:nvSpPr>
          <p:cNvPr id="11" name="Content Placeholder 2"/>
          <p:cNvSpPr>
            <a:spLocks noGrp="1"/>
          </p:cNvSpPr>
          <p:nvPr>
            <p:ph sz="half" idx="1"/>
          </p:nvPr>
        </p:nvSpPr>
        <p:spPr>
          <a:xfrm>
            <a:off x="4724400" y="1600200"/>
            <a:ext cx="4038600" cy="4525963"/>
          </a:xfrm>
        </p:spPr>
        <p:txBody>
          <a:bodyPr/>
          <a:lstStyle/>
          <a:p>
            <a:pPr marL="0" indent="0" algn="ctr">
              <a:buNone/>
            </a:pPr>
            <a:r>
              <a:rPr lang="en-US" b="1" dirty="0" smtClean="0">
                <a:latin typeface="Arial" charset="0"/>
              </a:rPr>
              <a:t>DU2</a:t>
            </a:r>
            <a:endParaRPr lang="en-US" b="1" dirty="0">
              <a:latin typeface="Arial" charset="0"/>
            </a:endParaRPr>
          </a:p>
        </p:txBody>
      </p:sp>
    </p:spTree>
    <p:extLst>
      <p:ext uri="{BB962C8B-B14F-4D97-AF65-F5344CB8AC3E}">
        <p14:creationId xmlns:p14="http://schemas.microsoft.com/office/powerpoint/2010/main" val="764971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002710-F92E-4BB7-AAC7-AEC0FED14E57}" type="datetime1">
              <a:rPr lang="en-US" smtClean="0"/>
              <a:pPr/>
              <a:t>4/26/13</a:t>
            </a:fld>
            <a:endParaRPr lang="en-US"/>
          </a:p>
        </p:txBody>
      </p:sp>
      <p:sp>
        <p:nvSpPr>
          <p:cNvPr id="3" name="Slide Number Placeholder 2"/>
          <p:cNvSpPr>
            <a:spLocks noGrp="1"/>
          </p:cNvSpPr>
          <p:nvPr>
            <p:ph type="sldNum" sz="quarter" idx="12"/>
          </p:nvPr>
        </p:nvSpPr>
        <p:spPr/>
        <p:txBody>
          <a:bodyPr/>
          <a:lstStyle/>
          <a:p>
            <a:fld id="{D9515C9C-B0D4-49C7-83C7-4BF66E55645D}" type="slidenum">
              <a:rPr lang="en-US" smtClean="0"/>
              <a:pPr/>
              <a:t>35</a:t>
            </a:fld>
            <a:endParaRPr lang="en-US"/>
          </a:p>
        </p:txBody>
      </p:sp>
      <p:sp>
        <p:nvSpPr>
          <p:cNvPr id="4" name="TextBox 3"/>
          <p:cNvSpPr txBox="1"/>
          <p:nvPr/>
        </p:nvSpPr>
        <p:spPr>
          <a:xfrm>
            <a:off x="2396067" y="550333"/>
            <a:ext cx="184666" cy="369332"/>
          </a:xfrm>
          <a:prstGeom prst="rect">
            <a:avLst/>
          </a:prstGeom>
          <a:noFill/>
        </p:spPr>
        <p:txBody>
          <a:bodyPr wrap="none" rtlCol="0">
            <a:spAutoFit/>
          </a:bodyPr>
          <a:lstStyle/>
          <a:p>
            <a:endParaRPr lang="en-US" dirty="0"/>
          </a:p>
        </p:txBody>
      </p:sp>
      <p:pic>
        <p:nvPicPr>
          <p:cNvPr id="5" name="Picture 4" descr="Figure 10 Lead in Soil Analytical Results.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600200"/>
            <a:ext cx="4343400" cy="4958592"/>
          </a:xfrm>
          <a:prstGeom prst="rect">
            <a:avLst/>
          </a:prstGeom>
        </p:spPr>
      </p:pic>
      <p:sp>
        <p:nvSpPr>
          <p:cNvPr id="6" name="Title 1"/>
          <p:cNvSpPr txBox="1">
            <a:spLocks/>
          </p:cNvSpPr>
          <p:nvPr/>
        </p:nvSpPr>
        <p:spPr>
          <a:xfrm>
            <a:off x="838200" y="152400"/>
            <a:ext cx="7848600" cy="1143000"/>
          </a:xfrm>
          <a:prstGeom prst="rect">
            <a:avLst/>
          </a:prstGeom>
        </p:spPr>
        <p:txBody>
          <a:bodyPr>
            <a:normAutofit/>
          </a:bodyPr>
          <a:lstStyle>
            <a:lvl1pPr algn="ctr" defTabSz="914400" rtl="0" eaLnBrk="1" latinLnBrk="0" hangingPunct="1">
              <a:spcBef>
                <a:spcPct val="0"/>
              </a:spcBef>
              <a:buNone/>
              <a:defRPr sz="4000" b="1" kern="1200">
                <a:solidFill>
                  <a:schemeClr val="bg1"/>
                </a:solidFill>
                <a:latin typeface="Arial" pitchFamily="34" charset="0"/>
                <a:ea typeface="+mj-ea"/>
                <a:cs typeface="Arial" pitchFamily="34" charset="0"/>
              </a:defRPr>
            </a:lvl1pPr>
          </a:lstStyle>
          <a:p>
            <a:r>
              <a:rPr lang="en-US" sz="3200" dirty="0" smtClean="0">
                <a:latin typeface="Arial" charset="0"/>
              </a:rPr>
              <a:t>Results: </a:t>
            </a:r>
            <a:r>
              <a:rPr lang="en-US" sz="3200" b="0" u="sng" dirty="0" smtClean="0">
                <a:latin typeface="Arial" charset="0"/>
              </a:rPr>
              <a:t>Discrete Sample Data (0-6in)</a:t>
            </a:r>
            <a:endParaRPr lang="en-US" sz="3200" b="0" u="sng" dirty="0">
              <a:latin typeface="Arial" charset="0"/>
            </a:endParaRPr>
          </a:p>
        </p:txBody>
      </p:sp>
      <p:pic>
        <p:nvPicPr>
          <p:cNvPr id="7" name="Picture 6" descr="Figure 10 Lead in Soil Analytical Results.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00400" y="1600200"/>
            <a:ext cx="1133139" cy="1219200"/>
          </a:xfrm>
          <a:prstGeom prst="rect">
            <a:avLst/>
          </a:prstGeom>
        </p:spPr>
      </p:pic>
      <p:pic>
        <p:nvPicPr>
          <p:cNvPr id="8" name="Picture 7" descr="Figure 11 Mercury in Soil Analytical Results.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98572" y="1600200"/>
            <a:ext cx="4245428" cy="4953000"/>
          </a:xfrm>
          <a:prstGeom prst="rect">
            <a:avLst/>
          </a:prstGeom>
        </p:spPr>
      </p:pic>
      <p:pic>
        <p:nvPicPr>
          <p:cNvPr id="9" name="Picture 8" descr="Figure 11 Mercury in Soil Analytical Results.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912100" y="1600200"/>
            <a:ext cx="1231900" cy="1104900"/>
          </a:xfrm>
          <a:prstGeom prst="rect">
            <a:avLst/>
          </a:prstGeom>
        </p:spPr>
      </p:pic>
      <p:sp>
        <p:nvSpPr>
          <p:cNvPr id="10" name="Content Placeholder 2"/>
          <p:cNvSpPr txBox="1">
            <a:spLocks/>
          </p:cNvSpPr>
          <p:nvPr/>
        </p:nvSpPr>
        <p:spPr>
          <a:xfrm>
            <a:off x="0" y="990600"/>
            <a:ext cx="43434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b="1" dirty="0" smtClean="0">
                <a:latin typeface="Arial" charset="0"/>
              </a:rPr>
              <a:t>Lead</a:t>
            </a:r>
            <a:endParaRPr lang="en-US" b="1" dirty="0">
              <a:latin typeface="Arial" charset="0"/>
            </a:endParaRPr>
          </a:p>
        </p:txBody>
      </p:sp>
      <p:sp>
        <p:nvSpPr>
          <p:cNvPr id="11" name="Content Placeholder 2"/>
          <p:cNvSpPr txBox="1">
            <a:spLocks/>
          </p:cNvSpPr>
          <p:nvPr/>
        </p:nvSpPr>
        <p:spPr>
          <a:xfrm>
            <a:off x="4876800" y="990600"/>
            <a:ext cx="43434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b="1" dirty="0" smtClean="0">
                <a:latin typeface="Arial" charset="0"/>
              </a:rPr>
              <a:t>Mercury</a:t>
            </a:r>
            <a:endParaRPr lang="en-US" b="1" dirty="0">
              <a:latin typeface="Arial" charset="0"/>
            </a:endParaRPr>
          </a:p>
        </p:txBody>
      </p:sp>
    </p:spTree>
    <p:extLst>
      <p:ext uri="{BB962C8B-B14F-4D97-AF65-F5344CB8AC3E}">
        <p14:creationId xmlns:p14="http://schemas.microsoft.com/office/powerpoint/2010/main" val="223155119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002710-F92E-4BB7-AAC7-AEC0FED14E57}" type="datetime1">
              <a:rPr lang="en-US" smtClean="0"/>
              <a:pPr/>
              <a:t>4/26/13</a:t>
            </a:fld>
            <a:endParaRPr lang="en-US"/>
          </a:p>
        </p:txBody>
      </p:sp>
      <p:sp>
        <p:nvSpPr>
          <p:cNvPr id="3" name="Slide Number Placeholder 2"/>
          <p:cNvSpPr>
            <a:spLocks noGrp="1"/>
          </p:cNvSpPr>
          <p:nvPr>
            <p:ph type="sldNum" sz="quarter" idx="12"/>
          </p:nvPr>
        </p:nvSpPr>
        <p:spPr/>
        <p:txBody>
          <a:bodyPr/>
          <a:lstStyle/>
          <a:p>
            <a:fld id="{D9515C9C-B0D4-49C7-83C7-4BF66E55645D}" type="slidenum">
              <a:rPr lang="en-US" smtClean="0"/>
              <a:pPr/>
              <a:t>36</a:t>
            </a:fld>
            <a:endParaRPr lang="en-US"/>
          </a:p>
        </p:txBody>
      </p:sp>
      <p:sp>
        <p:nvSpPr>
          <p:cNvPr id="7" name="Title 1"/>
          <p:cNvSpPr txBox="1">
            <a:spLocks/>
          </p:cNvSpPr>
          <p:nvPr/>
        </p:nvSpPr>
        <p:spPr>
          <a:xfrm>
            <a:off x="838200" y="152400"/>
            <a:ext cx="7848600" cy="1143000"/>
          </a:xfrm>
          <a:prstGeom prst="rect">
            <a:avLst/>
          </a:prstGeom>
        </p:spPr>
        <p:txBody>
          <a:bodyPr>
            <a:normAutofit/>
          </a:bodyPr>
          <a:lstStyle>
            <a:lvl1pPr algn="ctr" defTabSz="914400" rtl="0" eaLnBrk="1" latinLnBrk="0" hangingPunct="1">
              <a:spcBef>
                <a:spcPct val="0"/>
              </a:spcBef>
              <a:buNone/>
              <a:defRPr sz="4000" b="1" kern="1200">
                <a:solidFill>
                  <a:schemeClr val="bg1"/>
                </a:solidFill>
                <a:latin typeface="Arial" pitchFamily="34" charset="0"/>
                <a:ea typeface="+mj-ea"/>
                <a:cs typeface="Arial" pitchFamily="34" charset="0"/>
              </a:defRPr>
            </a:lvl1pPr>
          </a:lstStyle>
          <a:p>
            <a:r>
              <a:rPr lang="en-US" sz="3200" dirty="0" smtClean="0">
                <a:latin typeface="Arial" charset="0"/>
              </a:rPr>
              <a:t>Results: </a:t>
            </a:r>
            <a:r>
              <a:rPr lang="en-US" sz="3200" b="0" u="sng" dirty="0" smtClean="0">
                <a:latin typeface="Arial" charset="0"/>
              </a:rPr>
              <a:t>Summary Discrete vs. ISM </a:t>
            </a:r>
            <a:endParaRPr lang="en-US" sz="3200" b="0" u="sng" dirty="0">
              <a:latin typeface="Arial" charset="0"/>
            </a:endParaRPr>
          </a:p>
        </p:txBody>
      </p:sp>
      <p:pic>
        <p:nvPicPr>
          <p:cNvPr id="14" name="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2286000"/>
            <a:ext cx="7911035" cy="2743200"/>
          </a:xfrm>
          <a:prstGeom prst="rect">
            <a:avLst/>
          </a:prstGeom>
        </p:spPr>
      </p:pic>
    </p:spTree>
    <p:extLst>
      <p:ext uri="{BB962C8B-B14F-4D97-AF65-F5344CB8AC3E}">
        <p14:creationId xmlns:p14="http://schemas.microsoft.com/office/powerpoint/2010/main" val="34108394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3"/>
          <p:cNvSpPr>
            <a:spLocks noGrp="1"/>
          </p:cNvSpPr>
          <p:nvPr>
            <p:ph type="title"/>
          </p:nvPr>
        </p:nvSpPr>
        <p:spPr>
          <a:xfrm>
            <a:off x="990600" y="-76200"/>
            <a:ext cx="7848600" cy="1143000"/>
          </a:xfrm>
        </p:spPr>
        <p:txBody>
          <a:bodyPr>
            <a:normAutofit fontScale="90000"/>
          </a:bodyPr>
          <a:lstStyle/>
          <a:p>
            <a:r>
              <a:rPr lang="en-US" dirty="0" smtClean="0">
                <a:latin typeface="Arial" charset="0"/>
              </a:rPr>
              <a:t>Results: </a:t>
            </a:r>
            <a:r>
              <a:rPr lang="en-US" b="0" u="sng" dirty="0" smtClean="0">
                <a:latin typeface="Arial" charset="0"/>
              </a:rPr>
              <a:t>Data </a:t>
            </a:r>
            <a:r>
              <a:rPr lang="en-US" b="0" u="sng" dirty="0">
                <a:latin typeface="Arial" charset="0"/>
              </a:rPr>
              <a:t>Evaluation Components</a:t>
            </a:r>
          </a:p>
        </p:txBody>
      </p:sp>
      <p:grpSp>
        <p:nvGrpSpPr>
          <p:cNvPr id="91139" name="Group 24"/>
          <p:cNvGrpSpPr>
            <a:grpSpLocks/>
          </p:cNvGrpSpPr>
          <p:nvPr/>
        </p:nvGrpSpPr>
        <p:grpSpPr bwMode="auto">
          <a:xfrm>
            <a:off x="838200" y="1371600"/>
            <a:ext cx="6973888" cy="4564063"/>
            <a:chOff x="331788" y="1676400"/>
            <a:chExt cx="6973887" cy="4564063"/>
          </a:xfrm>
        </p:grpSpPr>
        <p:grpSp>
          <p:nvGrpSpPr>
            <p:cNvPr id="91140" name="Group 17"/>
            <p:cNvGrpSpPr>
              <a:grpSpLocks/>
            </p:cNvGrpSpPr>
            <p:nvPr/>
          </p:nvGrpSpPr>
          <p:grpSpPr bwMode="auto">
            <a:xfrm>
              <a:off x="331788" y="3554413"/>
              <a:ext cx="2886075" cy="906462"/>
              <a:chOff x="4215366" y="277804"/>
              <a:chExt cx="2885604" cy="906906"/>
            </a:xfrm>
          </p:grpSpPr>
          <p:sp>
            <p:nvSpPr>
              <p:cNvPr id="8" name="Rounded Rectangle 7"/>
              <p:cNvSpPr/>
              <p:nvPr/>
            </p:nvSpPr>
            <p:spPr>
              <a:xfrm>
                <a:off x="4215366" y="277804"/>
                <a:ext cx="2885604" cy="906906"/>
              </a:xfrm>
              <a:prstGeom prst="roundRect">
                <a:avLst>
                  <a:gd name="adj" fmla="val 10000"/>
                </a:avLst>
              </a:prstGeom>
              <a:solidFill>
                <a:srgbClr val="FFFF66"/>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 name="Rounded Rectangle 4"/>
              <p:cNvSpPr/>
              <p:nvPr/>
            </p:nvSpPr>
            <p:spPr>
              <a:xfrm>
                <a:off x="4215366" y="331805"/>
                <a:ext cx="2831638" cy="852905"/>
              </a:xfrm>
              <a:prstGeom prst="rect">
                <a:avLst/>
              </a:prstGeom>
            </p:spPr>
            <p:style>
              <a:lnRef idx="0">
                <a:scrgbClr r="0" g="0" b="0"/>
              </a:lnRef>
              <a:fillRef idx="0">
                <a:scrgbClr r="0" g="0" b="0"/>
              </a:fillRef>
              <a:effectRef idx="0">
                <a:scrgbClr r="0" g="0" b="0"/>
              </a:effectRef>
              <a:fontRef idx="minor">
                <a:schemeClr val="lt1"/>
              </a:fontRef>
            </p:style>
            <p:txBody>
              <a:bodyPr lIns="19050" tIns="19050" rIns="19050" bIns="19050" spcCol="1270" anchor="ctr"/>
              <a:lstStyle/>
              <a:p>
                <a:pPr algn="ctr" defTabSz="1333500">
                  <a:lnSpc>
                    <a:spcPct val="90000"/>
                  </a:lnSpc>
                  <a:spcAft>
                    <a:spcPct val="35000"/>
                  </a:spcAft>
                  <a:defRPr/>
                </a:pPr>
                <a:r>
                  <a:rPr lang="en-US" sz="3000" dirty="0">
                    <a:solidFill>
                      <a:schemeClr val="tx1"/>
                    </a:solidFill>
                  </a:rPr>
                  <a:t>Data Evaluation</a:t>
                </a:r>
              </a:p>
            </p:txBody>
          </p:sp>
        </p:grpSp>
        <p:sp>
          <p:nvSpPr>
            <p:cNvPr id="11" name="Rounded Rectangle 10"/>
            <p:cNvSpPr/>
            <p:nvPr/>
          </p:nvSpPr>
          <p:spPr bwMode="auto">
            <a:xfrm>
              <a:off x="4419600" y="5334000"/>
              <a:ext cx="2886075" cy="906463"/>
            </a:xfrm>
            <a:prstGeom prst="roundRect">
              <a:avLst>
                <a:gd name="adj" fmla="val 10000"/>
              </a:avLst>
            </a:prstGeom>
            <a:solidFill>
              <a:schemeClr val="bg1"/>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nvGrpSpPr>
            <p:cNvPr id="91142" name="Group 17"/>
            <p:cNvGrpSpPr>
              <a:grpSpLocks/>
            </p:cNvGrpSpPr>
            <p:nvPr/>
          </p:nvGrpSpPr>
          <p:grpSpPr bwMode="auto">
            <a:xfrm>
              <a:off x="4419600" y="4038600"/>
              <a:ext cx="2886075" cy="906463"/>
              <a:chOff x="4188382" y="304805"/>
              <a:chExt cx="2885604" cy="906906"/>
            </a:xfrm>
          </p:grpSpPr>
          <p:sp>
            <p:nvSpPr>
              <p:cNvPr id="14" name="Rounded Rectangle 13"/>
              <p:cNvSpPr/>
              <p:nvPr/>
            </p:nvSpPr>
            <p:spPr>
              <a:xfrm>
                <a:off x="4188382" y="304805"/>
                <a:ext cx="2885604" cy="906906"/>
              </a:xfrm>
              <a:prstGeom prst="roundRect">
                <a:avLst>
                  <a:gd name="adj" fmla="val 10000"/>
                </a:avLst>
              </a:prstGeom>
              <a:solidFill>
                <a:schemeClr val="bg1"/>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5" name="Rounded Rectangle 4"/>
              <p:cNvSpPr/>
              <p:nvPr/>
            </p:nvSpPr>
            <p:spPr>
              <a:xfrm>
                <a:off x="4188382" y="304805"/>
                <a:ext cx="2831638" cy="852905"/>
              </a:xfrm>
              <a:prstGeom prst="rect">
                <a:avLst/>
              </a:prstGeom>
            </p:spPr>
            <p:style>
              <a:lnRef idx="0">
                <a:scrgbClr r="0" g="0" b="0"/>
              </a:lnRef>
              <a:fillRef idx="0">
                <a:scrgbClr r="0" g="0" b="0"/>
              </a:fillRef>
              <a:effectRef idx="0">
                <a:scrgbClr r="0" g="0" b="0"/>
              </a:effectRef>
              <a:fontRef idx="minor">
                <a:schemeClr val="lt1"/>
              </a:fontRef>
            </p:style>
            <p:txBody>
              <a:bodyPr lIns="19050" tIns="19050" rIns="19050" bIns="19050" spcCol="1270" anchor="ctr"/>
              <a:lstStyle/>
              <a:p>
                <a:pPr algn="ctr" defTabSz="1333500">
                  <a:lnSpc>
                    <a:spcPct val="90000"/>
                  </a:lnSpc>
                  <a:spcAft>
                    <a:spcPct val="35000"/>
                  </a:spcAft>
                  <a:defRPr/>
                </a:pPr>
                <a:r>
                  <a:rPr lang="en-US" sz="2400" dirty="0">
                    <a:solidFill>
                      <a:schemeClr val="tx1"/>
                    </a:solidFill>
                  </a:rPr>
                  <a:t>Interpreting error</a:t>
                </a:r>
              </a:p>
            </p:txBody>
          </p:sp>
        </p:grpSp>
        <p:sp>
          <p:nvSpPr>
            <p:cNvPr id="17" name="Rounded Rectangle 16"/>
            <p:cNvSpPr/>
            <p:nvPr/>
          </p:nvSpPr>
          <p:spPr bwMode="auto">
            <a:xfrm>
              <a:off x="4419600" y="2895600"/>
              <a:ext cx="2886075" cy="906463"/>
            </a:xfrm>
            <a:prstGeom prst="roundRect">
              <a:avLst>
                <a:gd name="adj" fmla="val 13478"/>
              </a:avLst>
            </a:prstGeom>
            <a:solidFill>
              <a:schemeClr val="bg1"/>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algn="ctr" defTabSz="1333500">
                <a:lnSpc>
                  <a:spcPct val="90000"/>
                </a:lnSpc>
                <a:spcAft>
                  <a:spcPct val="35000"/>
                </a:spcAft>
                <a:defRPr/>
              </a:pPr>
              <a:endParaRPr lang="en-US" sz="2400" dirty="0">
                <a:solidFill>
                  <a:schemeClr val="tx1"/>
                </a:solidFill>
              </a:endParaRPr>
            </a:p>
          </p:txBody>
        </p:sp>
        <p:grpSp>
          <p:nvGrpSpPr>
            <p:cNvPr id="91144" name="Group 17"/>
            <p:cNvGrpSpPr>
              <a:grpSpLocks/>
            </p:cNvGrpSpPr>
            <p:nvPr/>
          </p:nvGrpSpPr>
          <p:grpSpPr bwMode="auto">
            <a:xfrm>
              <a:off x="4419600" y="1676400"/>
              <a:ext cx="2886075" cy="906463"/>
              <a:chOff x="4188382" y="304805"/>
              <a:chExt cx="2885604" cy="906906"/>
            </a:xfrm>
          </p:grpSpPr>
          <p:sp>
            <p:nvSpPr>
              <p:cNvPr id="20" name="Rounded Rectangle 19"/>
              <p:cNvSpPr/>
              <p:nvPr/>
            </p:nvSpPr>
            <p:spPr>
              <a:xfrm>
                <a:off x="4188382" y="304805"/>
                <a:ext cx="2885604" cy="906906"/>
              </a:xfrm>
              <a:prstGeom prst="roundRect">
                <a:avLst>
                  <a:gd name="adj" fmla="val 10000"/>
                </a:avLst>
              </a:prstGeom>
              <a:solidFill>
                <a:schemeClr val="bg1"/>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1" name="Rounded Rectangle 4"/>
              <p:cNvSpPr/>
              <p:nvPr/>
            </p:nvSpPr>
            <p:spPr>
              <a:xfrm>
                <a:off x="4215365" y="331806"/>
                <a:ext cx="2831638" cy="852904"/>
              </a:xfrm>
              <a:prstGeom prst="rect">
                <a:avLst/>
              </a:prstGeom>
            </p:spPr>
            <p:style>
              <a:lnRef idx="0">
                <a:scrgbClr r="0" g="0" b="0"/>
              </a:lnRef>
              <a:fillRef idx="0">
                <a:scrgbClr r="0" g="0" b="0"/>
              </a:fillRef>
              <a:effectRef idx="0">
                <a:scrgbClr r="0" g="0" b="0"/>
              </a:effectRef>
              <a:fontRef idx="minor">
                <a:schemeClr val="lt1"/>
              </a:fontRef>
            </p:style>
            <p:txBody>
              <a:bodyPr lIns="19050" tIns="19050" rIns="19050" bIns="19050" spcCol="1270" anchor="ctr"/>
              <a:lstStyle/>
              <a:p>
                <a:pPr algn="ctr" defTabSz="1333500">
                  <a:lnSpc>
                    <a:spcPct val="90000"/>
                  </a:lnSpc>
                  <a:spcAft>
                    <a:spcPct val="35000"/>
                  </a:spcAft>
                  <a:defRPr/>
                </a:pPr>
                <a:r>
                  <a:rPr lang="en-US" sz="2400" dirty="0">
                    <a:solidFill>
                      <a:schemeClr val="tx1"/>
                    </a:solidFill>
                  </a:rPr>
                  <a:t>Identifying sources of error</a:t>
                </a:r>
              </a:p>
            </p:txBody>
          </p:sp>
        </p:grpSp>
        <p:cxnSp>
          <p:nvCxnSpPr>
            <p:cNvPr id="91145" name="Straight Connector 25"/>
            <p:cNvCxnSpPr>
              <a:cxnSpLocks noChangeShapeType="1"/>
            </p:cNvCxnSpPr>
            <p:nvPr/>
          </p:nvCxnSpPr>
          <p:spPr bwMode="auto">
            <a:xfrm>
              <a:off x="3200400" y="4038600"/>
              <a:ext cx="533400" cy="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cxnSp>
        <p:cxnSp>
          <p:nvCxnSpPr>
            <p:cNvPr id="91146" name="Straight Connector 27"/>
            <p:cNvCxnSpPr>
              <a:cxnSpLocks noChangeShapeType="1"/>
            </p:cNvCxnSpPr>
            <p:nvPr/>
          </p:nvCxnSpPr>
          <p:spPr bwMode="auto">
            <a:xfrm flipV="1">
              <a:off x="3733800" y="2209800"/>
              <a:ext cx="0" cy="3581400"/>
            </a:xfrm>
            <a:prstGeom prst="line">
              <a:avLst/>
            </a:prstGeom>
            <a:noFill/>
            <a:ln w="38100" cap="rnd">
              <a:solidFill>
                <a:schemeClr val="tx1"/>
              </a:solidFill>
              <a:miter lim="800000"/>
              <a:headEnd/>
              <a:tailEnd/>
            </a:ln>
            <a:extLst>
              <a:ext uri="{909E8E84-426E-40dd-AFC4-6F175D3DCCD1}">
                <a14:hiddenFill xmlns:a14="http://schemas.microsoft.com/office/drawing/2010/main">
                  <a:noFill/>
                </a14:hiddenFill>
              </a:ext>
            </a:extLst>
          </p:spPr>
        </p:cxnSp>
        <p:cxnSp>
          <p:nvCxnSpPr>
            <p:cNvPr id="91147" name="Straight Connector 30"/>
            <p:cNvCxnSpPr>
              <a:cxnSpLocks noChangeShapeType="1"/>
            </p:cNvCxnSpPr>
            <p:nvPr/>
          </p:nvCxnSpPr>
          <p:spPr bwMode="auto">
            <a:xfrm>
              <a:off x="3733800" y="2209800"/>
              <a:ext cx="685800" cy="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cxnSp>
        <p:cxnSp>
          <p:nvCxnSpPr>
            <p:cNvPr id="91148" name="Straight Connector 34"/>
            <p:cNvCxnSpPr>
              <a:cxnSpLocks noChangeShapeType="1"/>
            </p:cNvCxnSpPr>
            <p:nvPr/>
          </p:nvCxnSpPr>
          <p:spPr bwMode="auto">
            <a:xfrm>
              <a:off x="3733800" y="5791200"/>
              <a:ext cx="685800" cy="0"/>
            </a:xfrm>
            <a:prstGeom prst="line">
              <a:avLst/>
            </a:prstGeom>
            <a:noFill/>
            <a:ln w="38100" cap="rnd">
              <a:solidFill>
                <a:schemeClr val="tx1"/>
              </a:solidFill>
              <a:miter lim="800000"/>
              <a:headEnd/>
              <a:tailEnd/>
            </a:ln>
            <a:extLst>
              <a:ext uri="{909E8E84-426E-40dd-AFC4-6F175D3DCCD1}">
                <a14:hiddenFill xmlns:a14="http://schemas.microsoft.com/office/drawing/2010/main">
                  <a:noFill/>
                </a14:hiddenFill>
              </a:ext>
            </a:extLst>
          </p:spPr>
        </p:cxnSp>
        <p:cxnSp>
          <p:nvCxnSpPr>
            <p:cNvPr id="91149" name="Straight Connector 36"/>
            <p:cNvCxnSpPr>
              <a:cxnSpLocks noChangeShapeType="1"/>
            </p:cNvCxnSpPr>
            <p:nvPr/>
          </p:nvCxnSpPr>
          <p:spPr bwMode="auto">
            <a:xfrm>
              <a:off x="3733800" y="4495800"/>
              <a:ext cx="685800" cy="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cxnSp>
        <p:cxnSp>
          <p:nvCxnSpPr>
            <p:cNvPr id="91150" name="Straight Connector 38"/>
            <p:cNvCxnSpPr>
              <a:cxnSpLocks noChangeShapeType="1"/>
            </p:cNvCxnSpPr>
            <p:nvPr/>
          </p:nvCxnSpPr>
          <p:spPr bwMode="auto">
            <a:xfrm>
              <a:off x="3733800" y="3352800"/>
              <a:ext cx="685800" cy="0"/>
            </a:xfrm>
            <a:prstGeom prst="line">
              <a:avLst/>
            </a:prstGeom>
            <a:noFill/>
            <a:ln w="38100">
              <a:solidFill>
                <a:schemeClr val="tx1"/>
              </a:solidFill>
              <a:miter lim="800000"/>
              <a:headEnd/>
              <a:tailEnd/>
            </a:ln>
            <a:extLst>
              <a:ext uri="{909E8E84-426E-40dd-AFC4-6F175D3DCCD1}">
                <a14:hiddenFill xmlns:a14="http://schemas.microsoft.com/office/drawing/2010/main">
                  <a:noFill/>
                </a14:hiddenFill>
              </a:ext>
            </a:extLst>
          </p:spPr>
        </p:cxnSp>
        <p:sp>
          <p:nvSpPr>
            <p:cNvPr id="23" name="Rounded Rectangle 4"/>
            <p:cNvSpPr/>
            <p:nvPr/>
          </p:nvSpPr>
          <p:spPr bwMode="auto">
            <a:xfrm>
              <a:off x="4452937" y="2916238"/>
              <a:ext cx="2832100" cy="852487"/>
            </a:xfrm>
            <a:prstGeom prst="rect">
              <a:avLst/>
            </a:prstGeom>
          </p:spPr>
          <p:style>
            <a:lnRef idx="0">
              <a:scrgbClr r="0" g="0" b="0"/>
            </a:lnRef>
            <a:fillRef idx="0">
              <a:scrgbClr r="0" g="0" b="0"/>
            </a:fillRef>
            <a:effectRef idx="0">
              <a:scrgbClr r="0" g="0" b="0"/>
            </a:effectRef>
            <a:fontRef idx="minor">
              <a:schemeClr val="lt1"/>
            </a:fontRef>
          </p:style>
          <p:txBody>
            <a:bodyPr lIns="19050" tIns="19050" rIns="19050" bIns="19050" spcCol="1270" anchor="ctr"/>
            <a:lstStyle/>
            <a:p>
              <a:pPr algn="ctr" defTabSz="1333500">
                <a:lnSpc>
                  <a:spcPct val="90000"/>
                </a:lnSpc>
                <a:spcAft>
                  <a:spcPct val="35000"/>
                </a:spcAft>
                <a:defRPr/>
              </a:pPr>
              <a:r>
                <a:rPr lang="en-US" sz="2400" dirty="0">
                  <a:solidFill>
                    <a:schemeClr val="tx1"/>
                  </a:solidFill>
                </a:rPr>
                <a:t>Quantifying error</a:t>
              </a:r>
            </a:p>
          </p:txBody>
        </p:sp>
        <p:sp>
          <p:nvSpPr>
            <p:cNvPr id="24" name="Rounded Rectangle 4"/>
            <p:cNvSpPr/>
            <p:nvPr/>
          </p:nvSpPr>
          <p:spPr bwMode="auto">
            <a:xfrm>
              <a:off x="4451350" y="5365750"/>
              <a:ext cx="2832100" cy="852488"/>
            </a:xfrm>
            <a:prstGeom prst="rect">
              <a:avLst/>
            </a:prstGeom>
          </p:spPr>
          <p:style>
            <a:lnRef idx="0">
              <a:scrgbClr r="0" g="0" b="0"/>
            </a:lnRef>
            <a:fillRef idx="0">
              <a:scrgbClr r="0" g="0" b="0"/>
            </a:fillRef>
            <a:effectRef idx="0">
              <a:scrgbClr r="0" g="0" b="0"/>
            </a:effectRef>
            <a:fontRef idx="minor">
              <a:schemeClr val="lt1"/>
            </a:fontRef>
          </p:style>
          <p:txBody>
            <a:bodyPr lIns="19050" tIns="19050" rIns="19050" bIns="19050" spcCol="1270" anchor="ctr"/>
            <a:lstStyle/>
            <a:p>
              <a:pPr algn="ctr" defTabSz="1333500">
                <a:lnSpc>
                  <a:spcPct val="90000"/>
                </a:lnSpc>
                <a:spcAft>
                  <a:spcPct val="35000"/>
                </a:spcAft>
                <a:defRPr/>
              </a:pPr>
              <a:r>
                <a:rPr lang="en-US" sz="2400" dirty="0">
                  <a:solidFill>
                    <a:schemeClr val="tx1"/>
                  </a:solidFill>
                </a:rPr>
                <a:t>Isolating sources   of error</a:t>
              </a:r>
            </a:p>
          </p:txBody>
        </p:sp>
      </p:grpSp>
    </p:spTree>
    <p:extLst>
      <p:ext uri="{BB962C8B-B14F-4D97-AF65-F5344CB8AC3E}">
        <p14:creationId xmlns:p14="http://schemas.microsoft.com/office/powerpoint/2010/main" val="165468110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0" y="-152400"/>
            <a:ext cx="9067800" cy="1143000"/>
          </a:xfrm>
        </p:spPr>
        <p:txBody>
          <a:bodyPr>
            <a:normAutofit/>
          </a:bodyPr>
          <a:lstStyle/>
          <a:p>
            <a:r>
              <a:rPr lang="en-US" sz="3200" dirty="0" smtClean="0">
                <a:latin typeface="Arial" charset="0"/>
              </a:rPr>
              <a:t>Results: </a:t>
            </a:r>
            <a:br>
              <a:rPr lang="en-US" sz="3200" dirty="0" smtClean="0">
                <a:latin typeface="Arial" charset="0"/>
              </a:rPr>
            </a:br>
            <a:r>
              <a:rPr lang="en-US" sz="3200" b="0" u="sng" dirty="0" smtClean="0">
                <a:latin typeface="Arial" charset="0"/>
              </a:rPr>
              <a:t>Identifying </a:t>
            </a:r>
            <a:r>
              <a:rPr lang="en-US" sz="3200" b="0" u="sng" dirty="0">
                <a:latin typeface="Arial" charset="0"/>
              </a:rPr>
              <a:t>Sources of </a:t>
            </a:r>
            <a:r>
              <a:rPr lang="en-US" sz="3200" b="0" u="sng" dirty="0" smtClean="0">
                <a:latin typeface="Arial" charset="0"/>
              </a:rPr>
              <a:t> Error</a:t>
            </a:r>
            <a:endParaRPr lang="en-US" sz="3200" b="0" u="sng" dirty="0">
              <a:latin typeface="Arial" charset="0"/>
            </a:endParaRPr>
          </a:p>
        </p:txBody>
      </p:sp>
      <p:sp>
        <p:nvSpPr>
          <p:cNvPr id="92163" name="Text Placeholder 1"/>
          <p:cNvSpPr>
            <a:spLocks noGrp="1"/>
          </p:cNvSpPr>
          <p:nvPr>
            <p:ph type="body" idx="1"/>
          </p:nvPr>
        </p:nvSpPr>
        <p:spPr>
          <a:xfrm>
            <a:off x="914400" y="1524000"/>
            <a:ext cx="4040188" cy="639762"/>
          </a:xfrm>
        </p:spPr>
        <p:txBody>
          <a:bodyPr/>
          <a:lstStyle/>
          <a:p>
            <a:r>
              <a:rPr lang="en-US" sz="2800" dirty="0">
                <a:latin typeface="Arial" charset="0"/>
              </a:rPr>
              <a:t>Field</a:t>
            </a:r>
          </a:p>
        </p:txBody>
      </p:sp>
      <p:sp>
        <p:nvSpPr>
          <p:cNvPr id="92164" name="Content Placeholder 2"/>
          <p:cNvSpPr>
            <a:spLocks noGrp="1"/>
          </p:cNvSpPr>
          <p:nvPr>
            <p:ph sz="half" idx="2"/>
          </p:nvPr>
        </p:nvSpPr>
        <p:spPr>
          <a:xfrm>
            <a:off x="914400" y="2209800"/>
            <a:ext cx="4040188" cy="3951288"/>
          </a:xfrm>
        </p:spPr>
        <p:txBody>
          <a:bodyPr/>
          <a:lstStyle/>
          <a:p>
            <a:r>
              <a:rPr lang="en-US" dirty="0">
                <a:latin typeface="Arial" charset="0"/>
              </a:rPr>
              <a:t>Number of increments </a:t>
            </a:r>
          </a:p>
          <a:p>
            <a:r>
              <a:rPr lang="en-US" dirty="0">
                <a:latin typeface="Arial" charset="0"/>
              </a:rPr>
              <a:t>Increment collection</a:t>
            </a:r>
          </a:p>
          <a:p>
            <a:r>
              <a:rPr lang="en-US" dirty="0">
                <a:latin typeface="Arial" charset="0"/>
              </a:rPr>
              <a:t>Field processing</a:t>
            </a:r>
          </a:p>
          <a:p>
            <a:r>
              <a:rPr lang="en-US" dirty="0">
                <a:latin typeface="Arial" charset="0"/>
              </a:rPr>
              <a:t>Field splitting</a:t>
            </a:r>
          </a:p>
          <a:p>
            <a:r>
              <a:rPr lang="en-US" dirty="0">
                <a:latin typeface="Arial" charset="0"/>
              </a:rPr>
              <a:t>DU size and shape</a:t>
            </a:r>
          </a:p>
        </p:txBody>
      </p:sp>
      <p:sp>
        <p:nvSpPr>
          <p:cNvPr id="92165" name="Text Placeholder 2"/>
          <p:cNvSpPr>
            <a:spLocks noGrp="1"/>
          </p:cNvSpPr>
          <p:nvPr>
            <p:ph type="body" sz="quarter" idx="3"/>
          </p:nvPr>
        </p:nvSpPr>
        <p:spPr>
          <a:xfrm>
            <a:off x="5407025" y="1535113"/>
            <a:ext cx="4041775" cy="639762"/>
          </a:xfrm>
        </p:spPr>
        <p:txBody>
          <a:bodyPr/>
          <a:lstStyle/>
          <a:p>
            <a:r>
              <a:rPr lang="en-US" sz="2800">
                <a:latin typeface="Arial" charset="0"/>
              </a:rPr>
              <a:t>Laboratory</a:t>
            </a:r>
          </a:p>
        </p:txBody>
      </p:sp>
      <p:sp>
        <p:nvSpPr>
          <p:cNvPr id="92166" name="Content Placeholder 3"/>
          <p:cNvSpPr>
            <a:spLocks noGrp="1"/>
          </p:cNvSpPr>
          <p:nvPr>
            <p:ph sz="quarter" idx="4"/>
          </p:nvPr>
        </p:nvSpPr>
        <p:spPr>
          <a:xfrm>
            <a:off x="5407025" y="2174875"/>
            <a:ext cx="4041775" cy="3951288"/>
          </a:xfrm>
        </p:spPr>
        <p:txBody>
          <a:bodyPr/>
          <a:lstStyle/>
          <a:p>
            <a:r>
              <a:rPr lang="en-US" dirty="0">
                <a:latin typeface="Arial" charset="0"/>
              </a:rPr>
              <a:t>Lab processing</a:t>
            </a:r>
          </a:p>
          <a:p>
            <a:r>
              <a:rPr lang="en-US" dirty="0">
                <a:latin typeface="Arial" charset="0"/>
              </a:rPr>
              <a:t>Subsampling</a:t>
            </a:r>
          </a:p>
          <a:p>
            <a:r>
              <a:rPr lang="en-US" dirty="0">
                <a:latin typeface="Arial" charset="0"/>
              </a:rPr>
              <a:t>Extraction</a:t>
            </a:r>
          </a:p>
          <a:p>
            <a:r>
              <a:rPr lang="en-US" dirty="0">
                <a:latin typeface="Arial" charset="0"/>
              </a:rPr>
              <a:t>Digestion</a:t>
            </a:r>
          </a:p>
          <a:p>
            <a:r>
              <a:rPr lang="en-US" dirty="0">
                <a:latin typeface="Arial" charset="0"/>
              </a:rPr>
              <a:t>Analysis</a:t>
            </a:r>
          </a:p>
          <a:p>
            <a:endParaRPr lang="en-US" dirty="0">
              <a:latin typeface="Arial" charset="0"/>
            </a:endParaRPr>
          </a:p>
        </p:txBody>
      </p:sp>
    </p:spTree>
    <p:extLst>
      <p:ext uri="{BB962C8B-B14F-4D97-AF65-F5344CB8AC3E}">
        <p14:creationId xmlns:p14="http://schemas.microsoft.com/office/powerpoint/2010/main" val="18299372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3"/>
          <p:cNvSpPr>
            <a:spLocks noGrp="1"/>
          </p:cNvSpPr>
          <p:nvPr>
            <p:ph type="sldNum" sz="quarter" idx="10"/>
          </p:nvPr>
        </p:nvSpPr>
        <p:spPr>
          <a:noFill/>
        </p:spPr>
        <p:txBody>
          <a:bodyPr/>
          <a:lstStyle/>
          <a:p>
            <a:fld id="{CE6FD6B0-CA77-4795-AFEE-D4DEDF8835BB}" type="slidenum">
              <a:rPr lang="en-US" smtClean="0"/>
              <a:pPr/>
              <a:t>39</a:t>
            </a:fld>
            <a:endParaRPr lang="en-US" smtClean="0"/>
          </a:p>
        </p:txBody>
      </p:sp>
      <p:sp>
        <p:nvSpPr>
          <p:cNvPr id="28675" name="Rectangle 2"/>
          <p:cNvSpPr>
            <a:spLocks noGrp="1" noChangeArrowheads="1"/>
          </p:cNvSpPr>
          <p:nvPr>
            <p:ph type="title"/>
          </p:nvPr>
        </p:nvSpPr>
        <p:spPr/>
        <p:txBody>
          <a:bodyPr/>
          <a:lstStyle/>
          <a:p>
            <a:pPr eaLnBrk="1" hangingPunct="1"/>
            <a:r>
              <a:rPr lang="en-US" smtClean="0"/>
              <a:t>Summary</a:t>
            </a:r>
          </a:p>
        </p:txBody>
      </p:sp>
      <p:sp>
        <p:nvSpPr>
          <p:cNvPr id="28676" name="Rectangle 3"/>
          <p:cNvSpPr>
            <a:spLocks noGrp="1" noChangeArrowheads="1"/>
          </p:cNvSpPr>
          <p:nvPr>
            <p:ph type="body" idx="1"/>
          </p:nvPr>
        </p:nvSpPr>
        <p:spPr>
          <a:xfrm>
            <a:off x="457200" y="1295400"/>
            <a:ext cx="8229600" cy="4525963"/>
          </a:xfrm>
        </p:spPr>
        <p:txBody>
          <a:bodyPr/>
          <a:lstStyle/>
          <a:p>
            <a:pPr eaLnBrk="1" hangingPunct="1"/>
            <a:endParaRPr lang="en-US" dirty="0" smtClean="0"/>
          </a:p>
          <a:p>
            <a:pPr eaLnBrk="1" hangingPunct="1"/>
            <a:r>
              <a:rPr lang="en-US" dirty="0" smtClean="0"/>
              <a:t>The lead concentrations among the ISM replicates was fairly variable for both DUs. </a:t>
            </a:r>
          </a:p>
          <a:p>
            <a:pPr eaLnBrk="1" hangingPunct="1"/>
            <a:r>
              <a:rPr lang="en-US" dirty="0" smtClean="0"/>
              <a:t>The process of milling did not reduce the variability between the ISM replicates.</a:t>
            </a:r>
          </a:p>
          <a:p>
            <a:pPr eaLnBrk="1" hangingPunct="1"/>
            <a:r>
              <a:rPr lang="en-US" dirty="0" smtClean="0"/>
              <a:t>Sample milling resulted in an increase lead concentration detected in the soil. </a:t>
            </a:r>
          </a:p>
          <a:p>
            <a:pPr eaLnBrk="1" hangingPunct="1"/>
            <a:r>
              <a:rPr lang="en-US" dirty="0" smtClean="0"/>
              <a:t>???</a:t>
            </a:r>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1694269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normAutofit fontScale="90000"/>
          </a:bodyPr>
          <a:lstStyle/>
          <a:p>
            <a:r>
              <a:rPr lang="en-US" b="1" dirty="0">
                <a:latin typeface="Arial" charset="0"/>
              </a:rPr>
              <a:t>ISM Goal – A Representative Sample!</a:t>
            </a:r>
          </a:p>
        </p:txBody>
      </p:sp>
      <p:sp>
        <p:nvSpPr>
          <p:cNvPr id="5" name="Rectangle 3"/>
          <p:cNvSpPr txBox="1">
            <a:spLocks noChangeArrowheads="1"/>
          </p:cNvSpPr>
          <p:nvPr/>
        </p:nvSpPr>
        <p:spPr bwMode="gray">
          <a:xfrm>
            <a:off x="114300" y="2320722"/>
            <a:ext cx="3731403" cy="4724400"/>
          </a:xfrm>
          <a:prstGeom prst="rect">
            <a:avLst/>
          </a:prstGeom>
          <a:noFill/>
          <a:ln w="9525">
            <a:noFill/>
            <a:miter lim="800000"/>
            <a:headEnd/>
            <a:tailEnd/>
          </a:ln>
        </p:spPr>
        <p:txBody>
          <a:bodyPr/>
          <a:lstStyle/>
          <a:p>
            <a:r>
              <a:rPr lang="en-US" sz="2400" dirty="0">
                <a:latin typeface="Arial"/>
                <a:cs typeface="Arial"/>
              </a:rPr>
              <a:t>The goal of ISM is to provide </a:t>
            </a:r>
            <a:r>
              <a:rPr lang="en-US" sz="2400" dirty="0" smtClean="0">
                <a:latin typeface="Arial"/>
                <a:cs typeface="Arial"/>
              </a:rPr>
              <a:t>a mean </a:t>
            </a:r>
            <a:r>
              <a:rPr lang="en-US" sz="2400" dirty="0" err="1" smtClean="0">
                <a:latin typeface="Arial"/>
                <a:cs typeface="Arial"/>
              </a:rPr>
              <a:t>analyte</a:t>
            </a:r>
            <a:r>
              <a:rPr lang="en-US" sz="2400" dirty="0" smtClean="0">
                <a:latin typeface="Arial"/>
                <a:cs typeface="Arial"/>
              </a:rPr>
              <a:t> concentration representative of the smallest volume of soil for which a decision needs to be made.</a:t>
            </a:r>
            <a:endParaRPr lang="en-US" sz="2400" b="1" kern="0" dirty="0">
              <a:solidFill>
                <a:srgbClr val="006595"/>
              </a:solidFill>
              <a:latin typeface="Arial"/>
              <a:cs typeface="Arial"/>
            </a:endParaRPr>
          </a:p>
          <a:p>
            <a:pPr marL="173038" indent="-173038">
              <a:lnSpc>
                <a:spcPct val="90000"/>
              </a:lnSpc>
              <a:spcBef>
                <a:spcPct val="50000"/>
              </a:spcBef>
              <a:buClr>
                <a:srgbClr val="DF7A1C"/>
              </a:buClr>
              <a:buSzPct val="90000"/>
              <a:buFont typeface="Wingdings" pitchFamily="2" charset="2"/>
              <a:buNone/>
              <a:defRPr/>
            </a:pPr>
            <a:r>
              <a:rPr lang="en-US" b="1" kern="0" dirty="0">
                <a:solidFill>
                  <a:srgbClr val="006595"/>
                </a:solidFill>
                <a:latin typeface="Arial"/>
                <a:cs typeface="Arial"/>
              </a:rPr>
              <a:t>	</a:t>
            </a:r>
          </a:p>
          <a:p>
            <a:pPr marL="173038" indent="-173038">
              <a:lnSpc>
                <a:spcPct val="90000"/>
              </a:lnSpc>
              <a:spcBef>
                <a:spcPct val="50000"/>
              </a:spcBef>
              <a:buClr>
                <a:srgbClr val="DF7A1C"/>
              </a:buClr>
              <a:buSzPct val="90000"/>
              <a:buFont typeface="Wingdings" pitchFamily="2" charset="2"/>
              <a:buNone/>
              <a:defRPr/>
            </a:pPr>
            <a:endParaRPr lang="en-US" sz="2000" kern="0" dirty="0">
              <a:solidFill>
                <a:srgbClr val="006595"/>
              </a:solidFill>
              <a:latin typeface="+mn-lt"/>
              <a:ea typeface="+mn-ea"/>
              <a:cs typeface="Arial" pitchFamily="34" charset="0"/>
            </a:endParaRPr>
          </a:p>
          <a:p>
            <a:pPr marL="173038" indent="-173038">
              <a:lnSpc>
                <a:spcPct val="90000"/>
              </a:lnSpc>
              <a:spcBef>
                <a:spcPct val="50000"/>
              </a:spcBef>
              <a:buClr>
                <a:srgbClr val="DF7A1C"/>
              </a:buClr>
              <a:buFont typeface="Wingdings" pitchFamily="2" charset="2"/>
              <a:buNone/>
              <a:defRPr/>
            </a:pPr>
            <a:r>
              <a:rPr lang="en-US" sz="1000" kern="0" dirty="0">
                <a:solidFill>
                  <a:srgbClr val="006595"/>
                </a:solidFill>
                <a:latin typeface="+mn-lt"/>
                <a:ea typeface="+mn-ea"/>
                <a:cs typeface="Arial" pitchFamily="34" charset="0"/>
              </a:rPr>
              <a:t>	</a:t>
            </a:r>
          </a:p>
        </p:txBody>
      </p:sp>
      <p:grpSp>
        <p:nvGrpSpPr>
          <p:cNvPr id="3" name="Group 2"/>
          <p:cNvGrpSpPr/>
          <p:nvPr/>
        </p:nvGrpSpPr>
        <p:grpSpPr>
          <a:xfrm>
            <a:off x="511953" y="5827815"/>
            <a:ext cx="6057900" cy="696912"/>
            <a:chOff x="2171700" y="5678488"/>
            <a:chExt cx="6057900" cy="696912"/>
          </a:xfrm>
        </p:grpSpPr>
        <p:grpSp>
          <p:nvGrpSpPr>
            <p:cNvPr id="2" name="Group 1"/>
            <p:cNvGrpSpPr/>
            <p:nvPr/>
          </p:nvGrpSpPr>
          <p:grpSpPr>
            <a:xfrm>
              <a:off x="3562350" y="5678488"/>
              <a:ext cx="4667250" cy="696912"/>
              <a:chOff x="3562350" y="5678488"/>
              <a:chExt cx="4667250" cy="696912"/>
            </a:xfrm>
          </p:grpSpPr>
          <p:sp>
            <p:nvSpPr>
              <p:cNvPr id="8" name="Isosceles Triangle 7"/>
              <p:cNvSpPr/>
              <p:nvPr/>
            </p:nvSpPr>
            <p:spPr bwMode="auto">
              <a:xfrm rot="16200000">
                <a:off x="5317332" y="3923506"/>
                <a:ext cx="696912" cy="420687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9222" name="TextBox 7"/>
              <p:cNvSpPr txBox="1">
                <a:spLocks noChangeArrowheads="1"/>
              </p:cNvSpPr>
              <p:nvPr/>
            </p:nvSpPr>
            <p:spPr bwMode="auto">
              <a:xfrm>
                <a:off x="4343400" y="5840413"/>
                <a:ext cx="388620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1700" b="1" dirty="0">
                    <a:solidFill>
                      <a:srgbClr val="FFFFFF"/>
                    </a:solidFill>
                  </a:rPr>
                  <a:t>Representative subsampling</a:t>
                </a:r>
              </a:p>
            </p:txBody>
          </p:sp>
        </p:grpSp>
        <p:pic>
          <p:nvPicPr>
            <p:cNvPr id="9223"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149668">
              <a:off x="2171700" y="5722938"/>
              <a:ext cx="1522413"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36203" y="1524000"/>
            <a:ext cx="3711853" cy="2481927"/>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69853" y="4117782"/>
            <a:ext cx="2279928" cy="2651724"/>
          </a:xfrm>
          <a:prstGeom prst="rect">
            <a:avLst/>
          </a:prstGeom>
        </p:spPr>
      </p:pic>
      <p:sp>
        <p:nvSpPr>
          <p:cNvPr id="13" name="Circular Arrow 12"/>
          <p:cNvSpPr/>
          <p:nvPr/>
        </p:nvSpPr>
        <p:spPr>
          <a:xfrm rot="11972377" flipH="1" flipV="1">
            <a:off x="6325142" y="1322803"/>
            <a:ext cx="2845827" cy="4936319"/>
          </a:xfrm>
          <a:prstGeom prst="circularArrow">
            <a:avLst>
              <a:gd name="adj1" fmla="val 8377"/>
              <a:gd name="adj2" fmla="val 1708904"/>
              <a:gd name="adj3" fmla="val 20948815"/>
              <a:gd name="adj4" fmla="val 15134028"/>
              <a:gd name="adj5" fmla="val 17136"/>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7265169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a:bodyPr>
          <a:lstStyle/>
          <a:p>
            <a:r>
              <a:rPr lang="en-US" sz="3600" dirty="0" smtClean="0"/>
              <a:t>Characteristics of ISM</a:t>
            </a:r>
          </a:p>
        </p:txBody>
      </p:sp>
      <p:sp>
        <p:nvSpPr>
          <p:cNvPr id="7171" name="Rectangle 3"/>
          <p:cNvSpPr>
            <a:spLocks noGrp="1" noChangeArrowheads="1"/>
          </p:cNvSpPr>
          <p:nvPr>
            <p:ph type="body" idx="1"/>
          </p:nvPr>
        </p:nvSpPr>
        <p:spPr/>
        <p:txBody>
          <a:bodyPr/>
          <a:lstStyle/>
          <a:p>
            <a:r>
              <a:rPr lang="en-US" dirty="0" smtClean="0"/>
              <a:t>Based on sampling theory of Pierre </a:t>
            </a:r>
            <a:r>
              <a:rPr lang="en-US" dirty="0" err="1" smtClean="0"/>
              <a:t>Gy</a:t>
            </a:r>
            <a:endParaRPr lang="en-US" dirty="0" smtClean="0"/>
          </a:p>
          <a:p>
            <a:r>
              <a:rPr lang="en-US" dirty="0" smtClean="0"/>
              <a:t>Systematic Planning</a:t>
            </a:r>
          </a:p>
          <a:p>
            <a:r>
              <a:rPr lang="en-US" dirty="0" smtClean="0"/>
              <a:t>Specific field sampling methods</a:t>
            </a:r>
          </a:p>
          <a:p>
            <a:r>
              <a:rPr lang="en-US" dirty="0" smtClean="0"/>
              <a:t>Specific laboratory methods (sample prep and sub-sampling techniques)</a:t>
            </a:r>
          </a:p>
          <a:p>
            <a:r>
              <a:rPr lang="en-US" dirty="0" smtClean="0"/>
              <a:t>Sample homogenization is key</a:t>
            </a:r>
          </a:p>
        </p:txBody>
      </p:sp>
    </p:spTree>
    <p:extLst>
      <p:ext uri="{BB962C8B-B14F-4D97-AF65-F5344CB8AC3E}">
        <p14:creationId xmlns:p14="http://schemas.microsoft.com/office/powerpoint/2010/main" val="3286338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595240" y="50800"/>
            <a:ext cx="8548760" cy="1050925"/>
          </a:xfrm>
        </p:spPr>
        <p:txBody>
          <a:bodyPr>
            <a:noAutofit/>
          </a:bodyPr>
          <a:lstStyle/>
          <a:p>
            <a:r>
              <a:rPr lang="en-US" sz="3200" b="1" dirty="0" smtClean="0">
                <a:latin typeface="Arial" charset="0"/>
              </a:rPr>
              <a:t>Principles</a:t>
            </a:r>
            <a:r>
              <a:rPr lang="en-US" sz="3200" b="1" dirty="0">
                <a:latin typeface="Arial" charset="0"/>
              </a:rPr>
              <a:t>, Systematic Planning, and Statistical Design</a:t>
            </a:r>
          </a:p>
        </p:txBody>
      </p:sp>
      <p:sp>
        <p:nvSpPr>
          <p:cNvPr id="72706" name="Text Placeholder 2"/>
          <p:cNvSpPr>
            <a:spLocks noGrp="1"/>
          </p:cNvSpPr>
          <p:nvPr>
            <p:ph type="body" sz="half" idx="2"/>
          </p:nvPr>
        </p:nvSpPr>
        <p:spPr>
          <a:xfrm>
            <a:off x="4724400" y="1524000"/>
            <a:ext cx="4114800" cy="4953000"/>
          </a:xfrm>
        </p:spPr>
        <p:txBody>
          <a:bodyPr>
            <a:normAutofit lnSpcReduction="10000"/>
          </a:bodyPr>
          <a:lstStyle/>
          <a:p>
            <a:pPr>
              <a:buFont typeface="Wingdings 3" pitchFamily="18" charset="2"/>
              <a:buChar char="u"/>
              <a:defRPr/>
            </a:pPr>
            <a:r>
              <a:rPr lang="en-US" sz="2000" dirty="0" smtClean="0">
                <a:latin typeface="Arial"/>
                <a:cs typeface="Arial"/>
              </a:rPr>
              <a:t>Reduce Sampling Errors</a:t>
            </a:r>
          </a:p>
          <a:p>
            <a:pPr lvl="1">
              <a:defRPr/>
            </a:pPr>
            <a:r>
              <a:rPr lang="en-US" sz="1800" dirty="0" smtClean="0">
                <a:latin typeface="Arial"/>
                <a:cs typeface="Arial"/>
              </a:rPr>
              <a:t>Heterogeneity Rules!</a:t>
            </a:r>
          </a:p>
          <a:p>
            <a:pPr marL="457200" lvl="1" indent="0">
              <a:buFontTx/>
              <a:buNone/>
              <a:defRPr/>
            </a:pPr>
            <a:endParaRPr lang="en-US" sz="1800" dirty="0" smtClean="0">
              <a:latin typeface="Arial"/>
              <a:cs typeface="Arial"/>
            </a:endParaRPr>
          </a:p>
          <a:p>
            <a:pPr eaLnBrk="1" hangingPunct="1">
              <a:buFont typeface="Wingdings 3" pitchFamily="18" charset="2"/>
              <a:buChar char="u"/>
              <a:defRPr/>
            </a:pPr>
            <a:endParaRPr lang="en-US" sz="2000" dirty="0" smtClean="0">
              <a:latin typeface="Arial"/>
              <a:cs typeface="Arial"/>
            </a:endParaRPr>
          </a:p>
          <a:p>
            <a:pPr eaLnBrk="1" hangingPunct="1">
              <a:buFont typeface="Wingdings 3" pitchFamily="18" charset="2"/>
              <a:buChar char="u"/>
              <a:defRPr/>
            </a:pPr>
            <a:endParaRPr lang="en-US" sz="2000" dirty="0" smtClean="0">
              <a:latin typeface="Arial"/>
              <a:cs typeface="Arial"/>
            </a:endParaRPr>
          </a:p>
          <a:p>
            <a:pPr eaLnBrk="1" hangingPunct="1">
              <a:buFont typeface="Wingdings 3" pitchFamily="18" charset="2"/>
              <a:buChar char="u"/>
              <a:defRPr/>
            </a:pPr>
            <a:endParaRPr lang="en-US" sz="800" dirty="0" smtClean="0">
              <a:latin typeface="Arial"/>
              <a:cs typeface="Arial"/>
            </a:endParaRPr>
          </a:p>
          <a:p>
            <a:pPr eaLnBrk="1" hangingPunct="1">
              <a:buFont typeface="Wingdings 3" pitchFamily="18" charset="2"/>
              <a:buChar char="u"/>
              <a:defRPr/>
            </a:pPr>
            <a:r>
              <a:rPr lang="en-US" sz="2000" dirty="0" smtClean="0">
                <a:latin typeface="Arial"/>
                <a:cs typeface="Arial"/>
              </a:rPr>
              <a:t>Plan, Plan, Plan</a:t>
            </a:r>
          </a:p>
          <a:p>
            <a:pPr lvl="1" eaLnBrk="1" hangingPunct="1">
              <a:defRPr/>
            </a:pPr>
            <a:r>
              <a:rPr lang="en-US" sz="1800" dirty="0" smtClean="0">
                <a:latin typeface="Arial"/>
                <a:cs typeface="Arial"/>
              </a:rPr>
              <a:t>Involve the entire team</a:t>
            </a:r>
          </a:p>
          <a:p>
            <a:pPr lvl="1" eaLnBrk="1" hangingPunct="1">
              <a:defRPr/>
            </a:pPr>
            <a:r>
              <a:rPr lang="en-US" sz="1800" dirty="0" smtClean="0">
                <a:latin typeface="Arial"/>
                <a:cs typeface="Arial"/>
              </a:rPr>
              <a:t>Know your site</a:t>
            </a:r>
          </a:p>
          <a:p>
            <a:pPr lvl="1" eaLnBrk="1" hangingPunct="1">
              <a:defRPr/>
            </a:pPr>
            <a:r>
              <a:rPr lang="en-US" sz="1800" dirty="0" smtClean="0">
                <a:latin typeface="Arial"/>
                <a:cs typeface="Arial"/>
              </a:rPr>
              <a:t>Know your objectives</a:t>
            </a:r>
          </a:p>
          <a:p>
            <a:pPr lvl="1" eaLnBrk="1" hangingPunct="1">
              <a:defRPr/>
            </a:pPr>
            <a:r>
              <a:rPr lang="en-US" sz="1800" dirty="0" smtClean="0">
                <a:latin typeface="Arial"/>
                <a:cs typeface="Arial"/>
              </a:rPr>
              <a:t>Focus your decisions</a:t>
            </a:r>
          </a:p>
          <a:p>
            <a:pPr lvl="1" eaLnBrk="1" hangingPunct="1">
              <a:defRPr/>
            </a:pPr>
            <a:endParaRPr lang="en-US" sz="1000" dirty="0">
              <a:latin typeface="Arial"/>
              <a:cs typeface="Arial"/>
            </a:endParaRPr>
          </a:p>
          <a:p>
            <a:pPr>
              <a:buFont typeface="Wingdings 3" pitchFamily="18" charset="2"/>
              <a:buChar char="u"/>
              <a:defRPr/>
            </a:pPr>
            <a:r>
              <a:rPr lang="en-US" sz="2000" dirty="0" smtClean="0">
                <a:latin typeface="Arial"/>
                <a:cs typeface="Arial"/>
              </a:rPr>
              <a:t>Design for Confidence</a:t>
            </a:r>
          </a:p>
          <a:p>
            <a:pPr marL="685800" lvl="1">
              <a:buFont typeface="Arial" pitchFamily="34" charset="0"/>
              <a:buChar char="•"/>
              <a:defRPr/>
            </a:pPr>
            <a:r>
              <a:rPr lang="en-US" sz="1800" dirty="0" smtClean="0">
                <a:latin typeface="Arial"/>
                <a:cs typeface="Arial"/>
              </a:rPr>
              <a:t>The mean is the goal!</a:t>
            </a:r>
          </a:p>
          <a:p>
            <a:pPr marL="685800" lvl="1">
              <a:buFont typeface="Arial" pitchFamily="34" charset="0"/>
              <a:buChar char="•"/>
              <a:defRPr/>
            </a:pPr>
            <a:r>
              <a:rPr lang="en-US" sz="1800" dirty="0" smtClean="0">
                <a:latin typeface="Arial"/>
                <a:cs typeface="Arial"/>
              </a:rPr>
              <a:t>Collect replicates to calculate UCL</a:t>
            </a:r>
          </a:p>
          <a:p>
            <a:pPr>
              <a:buFont typeface="Wingdings 3" pitchFamily="18" charset="2"/>
              <a:buNone/>
              <a:defRPr/>
            </a:pPr>
            <a:endParaRPr lang="en-US" sz="2000" dirty="0" smtClean="0">
              <a:ea typeface="+mn-ea"/>
            </a:endParaRPr>
          </a:p>
        </p:txBody>
      </p:sp>
      <p:graphicFrame>
        <p:nvGraphicFramePr>
          <p:cNvPr id="4" name="Diagram 3"/>
          <p:cNvGraphicFramePr/>
          <p:nvPr>
            <p:extLst>
              <p:ext uri="{D42A27DB-BD31-4B8C-83A1-F6EECF244321}">
                <p14:modId xmlns:p14="http://schemas.microsoft.com/office/powerpoint/2010/main" val="3449453241"/>
              </p:ext>
            </p:extLst>
          </p:nvPr>
        </p:nvGraphicFramePr>
        <p:xfrm>
          <a:off x="228600" y="1447800"/>
          <a:ext cx="4495800" cy="47246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2293" name="Group 69"/>
          <p:cNvGrpSpPr>
            <a:grpSpLocks/>
          </p:cNvGrpSpPr>
          <p:nvPr/>
        </p:nvGrpSpPr>
        <p:grpSpPr bwMode="auto">
          <a:xfrm>
            <a:off x="2971800" y="4127500"/>
            <a:ext cx="1981200" cy="992188"/>
            <a:chOff x="4267200" y="457200"/>
            <a:chExt cx="1980439" cy="991680"/>
          </a:xfrm>
        </p:grpSpPr>
        <p:pic>
          <p:nvPicPr>
            <p:cNvPr id="12408" name="Picture 1032" descr="PMA Aerial Compressed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385866" y="457200"/>
              <a:ext cx="1692355" cy="9916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409" name="Freeform 1033"/>
            <p:cNvSpPr>
              <a:spLocks/>
            </p:cNvSpPr>
            <p:nvPr/>
          </p:nvSpPr>
          <p:spPr bwMode="auto">
            <a:xfrm>
              <a:off x="4487371" y="686499"/>
              <a:ext cx="253762" cy="415878"/>
            </a:xfrm>
            <a:custGeom>
              <a:avLst/>
              <a:gdLst>
                <a:gd name="T0" fmla="*/ 2147483647 w 720"/>
                <a:gd name="T1" fmla="*/ 2147483647 h 1200"/>
                <a:gd name="T2" fmla="*/ 2147483647 w 720"/>
                <a:gd name="T3" fmla="*/ 2147483647 h 1200"/>
                <a:gd name="T4" fmla="*/ 0 w 720"/>
                <a:gd name="T5" fmla="*/ 2147483647 h 1200"/>
                <a:gd name="T6" fmla="*/ 2147483647 w 720"/>
                <a:gd name="T7" fmla="*/ 2147483647 h 1200"/>
                <a:gd name="T8" fmla="*/ 2147483647 w 720"/>
                <a:gd name="T9" fmla="*/ 0 h 1200"/>
                <a:gd name="T10" fmla="*/ 2147483647 w 720"/>
                <a:gd name="T11" fmla="*/ 2147483647 h 1200"/>
                <a:gd name="T12" fmla="*/ 0 60000 65536"/>
                <a:gd name="T13" fmla="*/ 0 60000 65536"/>
                <a:gd name="T14" fmla="*/ 0 60000 65536"/>
                <a:gd name="T15" fmla="*/ 0 60000 65536"/>
                <a:gd name="T16" fmla="*/ 0 60000 65536"/>
                <a:gd name="T17" fmla="*/ 0 60000 65536"/>
                <a:gd name="T18" fmla="*/ 0 w 720"/>
                <a:gd name="T19" fmla="*/ 0 h 1200"/>
                <a:gd name="T20" fmla="*/ 720 w 720"/>
                <a:gd name="T21" fmla="*/ 1200 h 1200"/>
              </a:gdLst>
              <a:ahLst/>
              <a:cxnLst>
                <a:cxn ang="T12">
                  <a:pos x="T0" y="T1"/>
                </a:cxn>
                <a:cxn ang="T13">
                  <a:pos x="T2" y="T3"/>
                </a:cxn>
                <a:cxn ang="T14">
                  <a:pos x="T4" y="T5"/>
                </a:cxn>
                <a:cxn ang="T15">
                  <a:pos x="T6" y="T7"/>
                </a:cxn>
                <a:cxn ang="T16">
                  <a:pos x="T8" y="T9"/>
                </a:cxn>
                <a:cxn ang="T17">
                  <a:pos x="T10" y="T11"/>
                </a:cxn>
              </a:cxnLst>
              <a:rect l="T18" t="T19" r="T20" b="T21"/>
              <a:pathLst>
                <a:path w="720" h="1200">
                  <a:moveTo>
                    <a:pt x="189" y="56"/>
                  </a:moveTo>
                  <a:cubicBezTo>
                    <a:pt x="189" y="79"/>
                    <a:pt x="189" y="103"/>
                    <a:pt x="189" y="126"/>
                  </a:cubicBezTo>
                  <a:lnTo>
                    <a:pt x="0" y="816"/>
                  </a:lnTo>
                  <a:lnTo>
                    <a:pt x="720" y="1200"/>
                  </a:lnTo>
                  <a:lnTo>
                    <a:pt x="720" y="0"/>
                  </a:lnTo>
                  <a:lnTo>
                    <a:pt x="189" y="56"/>
                  </a:lnTo>
                  <a:close/>
                </a:path>
              </a:pathLst>
            </a:cu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410" name="Freeform 1034"/>
            <p:cNvSpPr>
              <a:spLocks/>
            </p:cNvSpPr>
            <p:nvPr/>
          </p:nvSpPr>
          <p:spPr bwMode="auto">
            <a:xfrm>
              <a:off x="4736751" y="636477"/>
              <a:ext cx="444357" cy="205200"/>
            </a:xfrm>
            <a:custGeom>
              <a:avLst/>
              <a:gdLst>
                <a:gd name="T0" fmla="*/ 2147483647 w 1120"/>
                <a:gd name="T1" fmla="*/ 2147483647 h 630"/>
                <a:gd name="T2" fmla="*/ 2147483647 w 1120"/>
                <a:gd name="T3" fmla="*/ 2147483647 h 630"/>
                <a:gd name="T4" fmla="*/ 2147483647 w 1120"/>
                <a:gd name="T5" fmla="*/ 0 h 630"/>
                <a:gd name="T6" fmla="*/ 2147483647 w 1120"/>
                <a:gd name="T7" fmla="*/ 2147483647 h 630"/>
                <a:gd name="T8" fmla="*/ 0 w 1120"/>
                <a:gd name="T9" fmla="*/ 2147483647 h 630"/>
                <a:gd name="T10" fmla="*/ 2147483647 w 1120"/>
                <a:gd name="T11" fmla="*/ 2147483647 h 630"/>
                <a:gd name="T12" fmla="*/ 0 60000 65536"/>
                <a:gd name="T13" fmla="*/ 0 60000 65536"/>
                <a:gd name="T14" fmla="*/ 0 60000 65536"/>
                <a:gd name="T15" fmla="*/ 0 60000 65536"/>
                <a:gd name="T16" fmla="*/ 0 60000 65536"/>
                <a:gd name="T17" fmla="*/ 0 60000 65536"/>
                <a:gd name="T18" fmla="*/ 0 w 1120"/>
                <a:gd name="T19" fmla="*/ 0 h 630"/>
                <a:gd name="T20" fmla="*/ 1120 w 1120"/>
                <a:gd name="T21" fmla="*/ 630 h 630"/>
              </a:gdLst>
              <a:ahLst/>
              <a:cxnLst>
                <a:cxn ang="T12">
                  <a:pos x="T0" y="T1"/>
                </a:cxn>
                <a:cxn ang="T13">
                  <a:pos x="T2" y="T3"/>
                </a:cxn>
                <a:cxn ang="T14">
                  <a:pos x="T4" y="T5"/>
                </a:cxn>
                <a:cxn ang="T15">
                  <a:pos x="T6" y="T7"/>
                </a:cxn>
                <a:cxn ang="T16">
                  <a:pos x="T8" y="T9"/>
                </a:cxn>
                <a:cxn ang="T17">
                  <a:pos x="T10" y="T11"/>
                </a:cxn>
              </a:cxnLst>
              <a:rect l="T18" t="T19" r="T20" b="T21"/>
              <a:pathLst>
                <a:path w="1120" h="630">
                  <a:moveTo>
                    <a:pt x="13" y="130"/>
                  </a:moveTo>
                  <a:cubicBezTo>
                    <a:pt x="52" y="118"/>
                    <a:pt x="25" y="124"/>
                    <a:pt x="95" y="124"/>
                  </a:cubicBezTo>
                  <a:lnTo>
                    <a:pt x="1068" y="0"/>
                  </a:lnTo>
                  <a:lnTo>
                    <a:pt x="1120" y="504"/>
                  </a:lnTo>
                  <a:lnTo>
                    <a:pt x="0" y="630"/>
                  </a:lnTo>
                  <a:lnTo>
                    <a:pt x="13" y="130"/>
                  </a:lnTo>
                  <a:close/>
                </a:path>
              </a:pathLst>
            </a:cu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411" name="Freeform 1035"/>
            <p:cNvSpPr>
              <a:spLocks/>
            </p:cNvSpPr>
            <p:nvPr/>
          </p:nvSpPr>
          <p:spPr bwMode="auto">
            <a:xfrm>
              <a:off x="5163217" y="619681"/>
              <a:ext cx="424275" cy="178546"/>
            </a:xfrm>
            <a:custGeom>
              <a:avLst/>
              <a:gdLst>
                <a:gd name="T0" fmla="*/ 0 w 1203"/>
                <a:gd name="T1" fmla="*/ 2147483647 h 514"/>
                <a:gd name="T2" fmla="*/ 2147483647 w 1203"/>
                <a:gd name="T3" fmla="*/ 2147483647 h 514"/>
                <a:gd name="T4" fmla="*/ 2147483647 w 1203"/>
                <a:gd name="T5" fmla="*/ 2147483647 h 514"/>
                <a:gd name="T6" fmla="*/ 2147483647 w 1203"/>
                <a:gd name="T7" fmla="*/ 0 h 514"/>
                <a:gd name="T8" fmla="*/ 2147483647 w 1203"/>
                <a:gd name="T9" fmla="*/ 2147483647 h 514"/>
                <a:gd name="T10" fmla="*/ 2147483647 w 1203"/>
                <a:gd name="T11" fmla="*/ 2147483647 h 514"/>
                <a:gd name="T12" fmla="*/ 0 w 1203"/>
                <a:gd name="T13" fmla="*/ 2147483647 h 514"/>
                <a:gd name="T14" fmla="*/ 0 60000 65536"/>
                <a:gd name="T15" fmla="*/ 0 60000 65536"/>
                <a:gd name="T16" fmla="*/ 0 60000 65536"/>
                <a:gd name="T17" fmla="*/ 0 60000 65536"/>
                <a:gd name="T18" fmla="*/ 0 60000 65536"/>
                <a:gd name="T19" fmla="*/ 0 60000 65536"/>
                <a:gd name="T20" fmla="*/ 0 60000 65536"/>
                <a:gd name="T21" fmla="*/ 0 w 1203"/>
                <a:gd name="T22" fmla="*/ 0 h 514"/>
                <a:gd name="T23" fmla="*/ 1203 w 1203"/>
                <a:gd name="T24" fmla="*/ 514 h 5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3" h="514">
                  <a:moveTo>
                    <a:pt x="0" y="45"/>
                  </a:moveTo>
                  <a:cubicBezTo>
                    <a:pt x="15" y="40"/>
                    <a:pt x="28" y="29"/>
                    <a:pt x="44" y="26"/>
                  </a:cubicBezTo>
                  <a:cubicBezTo>
                    <a:pt x="78" y="19"/>
                    <a:pt x="117" y="20"/>
                    <a:pt x="152" y="20"/>
                  </a:cubicBezTo>
                  <a:lnTo>
                    <a:pt x="1203" y="0"/>
                  </a:lnTo>
                  <a:lnTo>
                    <a:pt x="1155" y="480"/>
                  </a:lnTo>
                  <a:lnTo>
                    <a:pt x="50" y="514"/>
                  </a:lnTo>
                  <a:lnTo>
                    <a:pt x="0" y="45"/>
                  </a:lnTo>
                  <a:close/>
                </a:path>
              </a:pathLst>
            </a:cu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412" name="Freeform 1036"/>
            <p:cNvSpPr>
              <a:spLocks/>
            </p:cNvSpPr>
            <p:nvPr/>
          </p:nvSpPr>
          <p:spPr bwMode="auto">
            <a:xfrm>
              <a:off x="5567411" y="618220"/>
              <a:ext cx="399447" cy="193151"/>
            </a:xfrm>
            <a:custGeom>
              <a:avLst/>
              <a:gdLst>
                <a:gd name="T0" fmla="*/ 2147483647 w 1133"/>
                <a:gd name="T1" fmla="*/ 0 h 557"/>
                <a:gd name="T2" fmla="*/ 2147483647 w 1133"/>
                <a:gd name="T3" fmla="*/ 0 h 557"/>
                <a:gd name="T4" fmla="*/ 2147483647 w 1133"/>
                <a:gd name="T5" fmla="*/ 2147483647 h 557"/>
                <a:gd name="T6" fmla="*/ 2147483647 w 1133"/>
                <a:gd name="T7" fmla="*/ 2147483647 h 557"/>
                <a:gd name="T8" fmla="*/ 0 w 1133"/>
                <a:gd name="T9" fmla="*/ 2147483647 h 557"/>
                <a:gd name="T10" fmla="*/ 2147483647 w 1133"/>
                <a:gd name="T11" fmla="*/ 0 h 557"/>
                <a:gd name="T12" fmla="*/ 0 60000 65536"/>
                <a:gd name="T13" fmla="*/ 0 60000 65536"/>
                <a:gd name="T14" fmla="*/ 0 60000 65536"/>
                <a:gd name="T15" fmla="*/ 0 60000 65536"/>
                <a:gd name="T16" fmla="*/ 0 60000 65536"/>
                <a:gd name="T17" fmla="*/ 0 60000 65536"/>
                <a:gd name="T18" fmla="*/ 0 w 1133"/>
                <a:gd name="T19" fmla="*/ 0 h 557"/>
                <a:gd name="T20" fmla="*/ 1133 w 1133"/>
                <a:gd name="T21" fmla="*/ 557 h 557"/>
              </a:gdLst>
              <a:ahLst/>
              <a:cxnLst>
                <a:cxn ang="T12">
                  <a:pos x="T0" y="T1"/>
                </a:cxn>
                <a:cxn ang="T13">
                  <a:pos x="T2" y="T3"/>
                </a:cxn>
                <a:cxn ang="T14">
                  <a:pos x="T4" y="T5"/>
                </a:cxn>
                <a:cxn ang="T15">
                  <a:pos x="T6" y="T7"/>
                </a:cxn>
                <a:cxn ang="T16">
                  <a:pos x="T8" y="T9"/>
                </a:cxn>
                <a:cxn ang="T17">
                  <a:pos x="T10" y="T11"/>
                </a:cxn>
              </a:cxnLst>
              <a:rect l="T18" t="T19" r="T20" b="T21"/>
              <a:pathLst>
                <a:path w="1133" h="557">
                  <a:moveTo>
                    <a:pt x="56" y="0"/>
                  </a:moveTo>
                  <a:cubicBezTo>
                    <a:pt x="79" y="0"/>
                    <a:pt x="103" y="0"/>
                    <a:pt x="126" y="0"/>
                  </a:cubicBezTo>
                  <a:lnTo>
                    <a:pt x="1133" y="88"/>
                  </a:lnTo>
                  <a:lnTo>
                    <a:pt x="968" y="557"/>
                  </a:lnTo>
                  <a:lnTo>
                    <a:pt x="0" y="481"/>
                  </a:lnTo>
                  <a:lnTo>
                    <a:pt x="56" y="0"/>
                  </a:lnTo>
                  <a:close/>
                </a:path>
              </a:pathLst>
            </a:cu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413" name="Freeform 1037"/>
            <p:cNvSpPr>
              <a:spLocks/>
            </p:cNvSpPr>
            <p:nvPr/>
          </p:nvSpPr>
          <p:spPr bwMode="auto">
            <a:xfrm>
              <a:off x="4734925" y="817944"/>
              <a:ext cx="236236" cy="414417"/>
            </a:xfrm>
            <a:custGeom>
              <a:avLst/>
              <a:gdLst>
                <a:gd name="T0" fmla="*/ 2147483647 w 670"/>
                <a:gd name="T1" fmla="*/ 2147483647 h 1196"/>
                <a:gd name="T2" fmla="*/ 2147483647 w 670"/>
                <a:gd name="T3" fmla="*/ 2147483647 h 1196"/>
                <a:gd name="T4" fmla="*/ 2147483647 w 670"/>
                <a:gd name="T5" fmla="*/ 0 h 1196"/>
                <a:gd name="T6" fmla="*/ 2147483647 w 670"/>
                <a:gd name="T7" fmla="*/ 2147483647 h 1196"/>
                <a:gd name="T8" fmla="*/ 0 w 670"/>
                <a:gd name="T9" fmla="*/ 2147483647 h 1196"/>
                <a:gd name="T10" fmla="*/ 2147483647 w 670"/>
                <a:gd name="T11" fmla="*/ 2147483647 h 1196"/>
                <a:gd name="T12" fmla="*/ 0 60000 65536"/>
                <a:gd name="T13" fmla="*/ 0 60000 65536"/>
                <a:gd name="T14" fmla="*/ 0 60000 65536"/>
                <a:gd name="T15" fmla="*/ 0 60000 65536"/>
                <a:gd name="T16" fmla="*/ 0 60000 65536"/>
                <a:gd name="T17" fmla="*/ 0 60000 65536"/>
                <a:gd name="T18" fmla="*/ 0 w 670"/>
                <a:gd name="T19" fmla="*/ 0 h 1196"/>
                <a:gd name="T20" fmla="*/ 670 w 670"/>
                <a:gd name="T21" fmla="*/ 1196 h 1196"/>
              </a:gdLst>
              <a:ahLst/>
              <a:cxnLst>
                <a:cxn ang="T12">
                  <a:pos x="T0" y="T1"/>
                </a:cxn>
                <a:cxn ang="T13">
                  <a:pos x="T2" y="T3"/>
                </a:cxn>
                <a:cxn ang="T14">
                  <a:pos x="T4" y="T5"/>
                </a:cxn>
                <a:cxn ang="T15">
                  <a:pos x="T6" y="T7"/>
                </a:cxn>
                <a:cxn ang="T16">
                  <a:pos x="T8" y="T9"/>
                </a:cxn>
                <a:cxn ang="T17">
                  <a:pos x="T10" y="T11"/>
                </a:cxn>
              </a:cxnLst>
              <a:rect l="T18" t="T19" r="T20" b="T21"/>
              <a:pathLst>
                <a:path w="670" h="1196">
                  <a:moveTo>
                    <a:pt x="12" y="57"/>
                  </a:moveTo>
                  <a:cubicBezTo>
                    <a:pt x="31" y="57"/>
                    <a:pt x="50" y="57"/>
                    <a:pt x="69" y="57"/>
                  </a:cubicBezTo>
                  <a:lnTo>
                    <a:pt x="670" y="0"/>
                  </a:lnTo>
                  <a:lnTo>
                    <a:pt x="633" y="1196"/>
                  </a:lnTo>
                  <a:lnTo>
                    <a:pt x="0" y="823"/>
                  </a:lnTo>
                  <a:lnTo>
                    <a:pt x="12" y="57"/>
                  </a:lnTo>
                  <a:close/>
                </a:path>
              </a:pathLst>
            </a:cu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414" name="Freeform 1038"/>
            <p:cNvSpPr>
              <a:spLocks/>
            </p:cNvSpPr>
            <p:nvPr/>
          </p:nvSpPr>
          <p:spPr bwMode="auto">
            <a:xfrm>
              <a:off x="4955461" y="800053"/>
              <a:ext cx="263620" cy="434499"/>
            </a:xfrm>
            <a:custGeom>
              <a:avLst/>
              <a:gdLst>
                <a:gd name="T0" fmla="*/ 2147483647 w 747"/>
                <a:gd name="T1" fmla="*/ 2147483647 h 1253"/>
                <a:gd name="T2" fmla="*/ 2147483647 w 747"/>
                <a:gd name="T3" fmla="*/ 2147483647 h 1253"/>
                <a:gd name="T4" fmla="*/ 2147483647 w 747"/>
                <a:gd name="T5" fmla="*/ 0 h 1253"/>
                <a:gd name="T6" fmla="*/ 2147483647 w 747"/>
                <a:gd name="T7" fmla="*/ 2147483647 h 1253"/>
                <a:gd name="T8" fmla="*/ 0 w 747"/>
                <a:gd name="T9" fmla="*/ 2147483647 h 1253"/>
                <a:gd name="T10" fmla="*/ 2147483647 w 747"/>
                <a:gd name="T11" fmla="*/ 2147483647 h 1253"/>
                <a:gd name="T12" fmla="*/ 0 60000 65536"/>
                <a:gd name="T13" fmla="*/ 0 60000 65536"/>
                <a:gd name="T14" fmla="*/ 0 60000 65536"/>
                <a:gd name="T15" fmla="*/ 0 60000 65536"/>
                <a:gd name="T16" fmla="*/ 0 60000 65536"/>
                <a:gd name="T17" fmla="*/ 0 60000 65536"/>
                <a:gd name="T18" fmla="*/ 0 w 747"/>
                <a:gd name="T19" fmla="*/ 0 h 1253"/>
                <a:gd name="T20" fmla="*/ 747 w 747"/>
                <a:gd name="T21" fmla="*/ 1253 h 1253"/>
              </a:gdLst>
              <a:ahLst/>
              <a:cxnLst>
                <a:cxn ang="T12">
                  <a:pos x="T0" y="T1"/>
                </a:cxn>
                <a:cxn ang="T13">
                  <a:pos x="T2" y="T3"/>
                </a:cxn>
                <a:cxn ang="T14">
                  <a:pos x="T4" y="T5"/>
                </a:cxn>
                <a:cxn ang="T15">
                  <a:pos x="T6" y="T7"/>
                </a:cxn>
                <a:cxn ang="T16">
                  <a:pos x="T8" y="T9"/>
                </a:cxn>
                <a:cxn ang="T17">
                  <a:pos x="T10" y="T11"/>
                </a:cxn>
              </a:cxnLst>
              <a:rect l="T18" t="T19" r="T20" b="T21"/>
              <a:pathLst>
                <a:path w="747" h="1253">
                  <a:moveTo>
                    <a:pt x="51" y="57"/>
                  </a:moveTo>
                  <a:cubicBezTo>
                    <a:pt x="68" y="57"/>
                    <a:pt x="84" y="57"/>
                    <a:pt x="101" y="57"/>
                  </a:cubicBezTo>
                  <a:lnTo>
                    <a:pt x="646" y="0"/>
                  </a:lnTo>
                  <a:lnTo>
                    <a:pt x="747" y="1253"/>
                  </a:lnTo>
                  <a:lnTo>
                    <a:pt x="0" y="1247"/>
                  </a:lnTo>
                  <a:lnTo>
                    <a:pt x="51" y="57"/>
                  </a:lnTo>
                  <a:close/>
                </a:path>
              </a:pathLst>
            </a:cu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415" name="Freeform 1039"/>
            <p:cNvSpPr>
              <a:spLocks/>
            </p:cNvSpPr>
            <p:nvPr/>
          </p:nvSpPr>
          <p:spPr bwMode="auto">
            <a:xfrm>
              <a:off x="5183299" y="782527"/>
              <a:ext cx="531257" cy="114284"/>
            </a:xfrm>
            <a:custGeom>
              <a:avLst/>
              <a:gdLst>
                <a:gd name="T0" fmla="*/ 0 w 1506"/>
                <a:gd name="T1" fmla="*/ 2147483647 h 330"/>
                <a:gd name="T2" fmla="*/ 2147483647 w 1506"/>
                <a:gd name="T3" fmla="*/ 2147483647 h 330"/>
                <a:gd name="T4" fmla="*/ 2147483647 w 1506"/>
                <a:gd name="T5" fmla="*/ 2147483647 h 330"/>
                <a:gd name="T6" fmla="*/ 2147483647 w 1506"/>
                <a:gd name="T7" fmla="*/ 2147483647 h 330"/>
                <a:gd name="T8" fmla="*/ 2147483647 w 1506"/>
                <a:gd name="T9" fmla="*/ 2147483647 h 330"/>
                <a:gd name="T10" fmla="*/ 2147483647 w 1506"/>
                <a:gd name="T11" fmla="*/ 2147483647 h 330"/>
                <a:gd name="T12" fmla="*/ 2147483647 w 1506"/>
                <a:gd name="T13" fmla="*/ 2147483647 h 330"/>
                <a:gd name="T14" fmla="*/ 2147483647 w 1506"/>
                <a:gd name="T15" fmla="*/ 0 h 330"/>
                <a:gd name="T16" fmla="*/ 0 w 1506"/>
                <a:gd name="T17" fmla="*/ 2147483647 h 3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06"/>
                <a:gd name="T28" fmla="*/ 0 h 330"/>
                <a:gd name="T29" fmla="*/ 1506 w 1506"/>
                <a:gd name="T30" fmla="*/ 330 h 3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06" h="330">
                  <a:moveTo>
                    <a:pt x="0" y="32"/>
                  </a:moveTo>
                  <a:cubicBezTo>
                    <a:pt x="13" y="73"/>
                    <a:pt x="6" y="44"/>
                    <a:pt x="6" y="121"/>
                  </a:cubicBezTo>
                  <a:lnTo>
                    <a:pt x="19" y="171"/>
                  </a:lnTo>
                  <a:lnTo>
                    <a:pt x="1019" y="108"/>
                  </a:lnTo>
                  <a:lnTo>
                    <a:pt x="1013" y="330"/>
                  </a:lnTo>
                  <a:lnTo>
                    <a:pt x="1475" y="298"/>
                  </a:lnTo>
                  <a:lnTo>
                    <a:pt x="1506" y="32"/>
                  </a:lnTo>
                  <a:lnTo>
                    <a:pt x="1082" y="0"/>
                  </a:lnTo>
                  <a:lnTo>
                    <a:pt x="0" y="32"/>
                  </a:lnTo>
                  <a:close/>
                </a:path>
              </a:pathLst>
            </a:cu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416" name="Freeform 1040"/>
            <p:cNvSpPr>
              <a:spLocks/>
            </p:cNvSpPr>
            <p:nvPr/>
          </p:nvSpPr>
          <p:spPr bwMode="auto">
            <a:xfrm>
              <a:off x="5198999" y="953770"/>
              <a:ext cx="587121" cy="283337"/>
            </a:xfrm>
            <a:custGeom>
              <a:avLst/>
              <a:gdLst>
                <a:gd name="T0" fmla="*/ 0 w 1665"/>
                <a:gd name="T1" fmla="*/ 2147483647 h 817"/>
                <a:gd name="T2" fmla="*/ 0 w 1665"/>
                <a:gd name="T3" fmla="*/ 2147483647 h 817"/>
                <a:gd name="T4" fmla="*/ 2147483647 w 1665"/>
                <a:gd name="T5" fmla="*/ 2147483647 h 817"/>
                <a:gd name="T6" fmla="*/ 2147483647 w 1665"/>
                <a:gd name="T7" fmla="*/ 2147483647 h 817"/>
                <a:gd name="T8" fmla="*/ 2147483647 w 1665"/>
                <a:gd name="T9" fmla="*/ 2147483647 h 817"/>
                <a:gd name="T10" fmla="*/ 2147483647 w 1665"/>
                <a:gd name="T11" fmla="*/ 2147483647 h 817"/>
                <a:gd name="T12" fmla="*/ 2147483647 w 1665"/>
                <a:gd name="T13" fmla="*/ 2147483647 h 817"/>
                <a:gd name="T14" fmla="*/ 2147483647 w 1665"/>
                <a:gd name="T15" fmla="*/ 2147483647 h 817"/>
                <a:gd name="T16" fmla="*/ 2147483647 w 1665"/>
                <a:gd name="T17" fmla="*/ 2147483647 h 817"/>
                <a:gd name="T18" fmla="*/ 2147483647 w 1665"/>
                <a:gd name="T19" fmla="*/ 0 h 817"/>
                <a:gd name="T20" fmla="*/ 0 w 1665"/>
                <a:gd name="T21" fmla="*/ 2147483647 h 8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65"/>
                <a:gd name="T34" fmla="*/ 0 h 817"/>
                <a:gd name="T35" fmla="*/ 1665 w 1665"/>
                <a:gd name="T36" fmla="*/ 817 h 8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65" h="817">
                  <a:moveTo>
                    <a:pt x="0" y="38"/>
                  </a:moveTo>
                  <a:cubicBezTo>
                    <a:pt x="0" y="72"/>
                    <a:pt x="0" y="105"/>
                    <a:pt x="0" y="139"/>
                  </a:cubicBezTo>
                  <a:lnTo>
                    <a:pt x="70" y="817"/>
                  </a:lnTo>
                  <a:lnTo>
                    <a:pt x="1361" y="646"/>
                  </a:lnTo>
                  <a:lnTo>
                    <a:pt x="1595" y="456"/>
                  </a:lnTo>
                  <a:lnTo>
                    <a:pt x="1665" y="285"/>
                  </a:lnTo>
                  <a:lnTo>
                    <a:pt x="1494" y="329"/>
                  </a:lnTo>
                  <a:lnTo>
                    <a:pt x="1076" y="393"/>
                  </a:lnTo>
                  <a:lnTo>
                    <a:pt x="437" y="456"/>
                  </a:lnTo>
                  <a:lnTo>
                    <a:pt x="380" y="0"/>
                  </a:lnTo>
                  <a:lnTo>
                    <a:pt x="0" y="38"/>
                  </a:lnTo>
                  <a:close/>
                </a:path>
              </a:pathLst>
            </a:cu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417" name="Freeform 1041"/>
            <p:cNvSpPr>
              <a:spLocks/>
            </p:cNvSpPr>
            <p:nvPr/>
          </p:nvSpPr>
          <p:spPr bwMode="auto">
            <a:xfrm>
              <a:off x="5705793" y="793480"/>
              <a:ext cx="203010" cy="272383"/>
            </a:xfrm>
            <a:custGeom>
              <a:avLst/>
              <a:gdLst>
                <a:gd name="T0" fmla="*/ 2147483647 w 576"/>
                <a:gd name="T1" fmla="*/ 0 h 785"/>
                <a:gd name="T2" fmla="*/ 2147483647 w 576"/>
                <a:gd name="T3" fmla="*/ 2147483647 h 785"/>
                <a:gd name="T4" fmla="*/ 0 w 576"/>
                <a:gd name="T5" fmla="*/ 2147483647 h 785"/>
                <a:gd name="T6" fmla="*/ 2147483647 w 576"/>
                <a:gd name="T7" fmla="*/ 2147483647 h 785"/>
                <a:gd name="T8" fmla="*/ 2147483647 w 576"/>
                <a:gd name="T9" fmla="*/ 2147483647 h 785"/>
                <a:gd name="T10" fmla="*/ 2147483647 w 576"/>
                <a:gd name="T11" fmla="*/ 2147483647 h 785"/>
                <a:gd name="T12" fmla="*/ 2147483647 w 576"/>
                <a:gd name="T13" fmla="*/ 0 h 785"/>
                <a:gd name="T14" fmla="*/ 0 60000 65536"/>
                <a:gd name="T15" fmla="*/ 0 60000 65536"/>
                <a:gd name="T16" fmla="*/ 0 60000 65536"/>
                <a:gd name="T17" fmla="*/ 0 60000 65536"/>
                <a:gd name="T18" fmla="*/ 0 60000 65536"/>
                <a:gd name="T19" fmla="*/ 0 60000 65536"/>
                <a:gd name="T20" fmla="*/ 0 60000 65536"/>
                <a:gd name="T21" fmla="*/ 0 w 576"/>
                <a:gd name="T22" fmla="*/ 0 h 785"/>
                <a:gd name="T23" fmla="*/ 576 w 576"/>
                <a:gd name="T24" fmla="*/ 785 h 7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785">
                  <a:moveTo>
                    <a:pt x="32" y="0"/>
                  </a:moveTo>
                  <a:cubicBezTo>
                    <a:pt x="26" y="35"/>
                    <a:pt x="19" y="72"/>
                    <a:pt x="19" y="108"/>
                  </a:cubicBezTo>
                  <a:lnTo>
                    <a:pt x="0" y="266"/>
                  </a:lnTo>
                  <a:lnTo>
                    <a:pt x="101" y="785"/>
                  </a:lnTo>
                  <a:lnTo>
                    <a:pt x="259" y="734"/>
                  </a:lnTo>
                  <a:lnTo>
                    <a:pt x="576" y="32"/>
                  </a:lnTo>
                  <a:lnTo>
                    <a:pt x="32" y="0"/>
                  </a:lnTo>
                  <a:close/>
                </a:path>
              </a:pathLst>
            </a:cu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418" name="Freeform 1042"/>
            <p:cNvSpPr>
              <a:spLocks/>
            </p:cNvSpPr>
            <p:nvPr/>
          </p:nvSpPr>
          <p:spPr bwMode="auto">
            <a:xfrm>
              <a:off x="5337382" y="942816"/>
              <a:ext cx="247555" cy="166862"/>
            </a:xfrm>
            <a:custGeom>
              <a:avLst/>
              <a:gdLst>
                <a:gd name="T0" fmla="*/ 0 w 702"/>
                <a:gd name="T1" fmla="*/ 2147483647 h 481"/>
                <a:gd name="T2" fmla="*/ 2147483647 w 702"/>
                <a:gd name="T3" fmla="*/ 2147483647 h 481"/>
                <a:gd name="T4" fmla="*/ 2147483647 w 702"/>
                <a:gd name="T5" fmla="*/ 2147483647 h 481"/>
                <a:gd name="T6" fmla="*/ 2147483647 w 702"/>
                <a:gd name="T7" fmla="*/ 2147483647 h 481"/>
                <a:gd name="T8" fmla="*/ 2147483647 w 702"/>
                <a:gd name="T9" fmla="*/ 0 h 481"/>
                <a:gd name="T10" fmla="*/ 0 w 702"/>
                <a:gd name="T11" fmla="*/ 2147483647 h 481"/>
                <a:gd name="T12" fmla="*/ 0 60000 65536"/>
                <a:gd name="T13" fmla="*/ 0 60000 65536"/>
                <a:gd name="T14" fmla="*/ 0 60000 65536"/>
                <a:gd name="T15" fmla="*/ 0 60000 65536"/>
                <a:gd name="T16" fmla="*/ 0 60000 65536"/>
                <a:gd name="T17" fmla="*/ 0 60000 65536"/>
                <a:gd name="T18" fmla="*/ 0 w 702"/>
                <a:gd name="T19" fmla="*/ 0 h 481"/>
                <a:gd name="T20" fmla="*/ 702 w 702"/>
                <a:gd name="T21" fmla="*/ 481 h 481"/>
              </a:gdLst>
              <a:ahLst/>
              <a:cxnLst>
                <a:cxn ang="T12">
                  <a:pos x="T0" y="T1"/>
                </a:cxn>
                <a:cxn ang="T13">
                  <a:pos x="T2" y="T3"/>
                </a:cxn>
                <a:cxn ang="T14">
                  <a:pos x="T4" y="T5"/>
                </a:cxn>
                <a:cxn ang="T15">
                  <a:pos x="T6" y="T7"/>
                </a:cxn>
                <a:cxn ang="T16">
                  <a:pos x="T8" y="T9"/>
                </a:cxn>
                <a:cxn ang="T17">
                  <a:pos x="T10" y="T11"/>
                </a:cxn>
              </a:cxnLst>
              <a:rect l="T18" t="T19" r="T20" b="T21"/>
              <a:pathLst>
                <a:path w="702" h="481">
                  <a:moveTo>
                    <a:pt x="0" y="50"/>
                  </a:moveTo>
                  <a:cubicBezTo>
                    <a:pt x="13" y="106"/>
                    <a:pt x="6" y="66"/>
                    <a:pt x="6" y="170"/>
                  </a:cubicBezTo>
                  <a:lnTo>
                    <a:pt x="57" y="481"/>
                  </a:lnTo>
                  <a:lnTo>
                    <a:pt x="702" y="417"/>
                  </a:lnTo>
                  <a:lnTo>
                    <a:pt x="582" y="0"/>
                  </a:lnTo>
                  <a:lnTo>
                    <a:pt x="0" y="50"/>
                  </a:lnTo>
                  <a:close/>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419" name="Freeform 1043"/>
            <p:cNvSpPr>
              <a:spLocks/>
            </p:cNvSpPr>
            <p:nvPr/>
          </p:nvSpPr>
          <p:spPr bwMode="auto">
            <a:xfrm>
              <a:off x="5190236" y="819404"/>
              <a:ext cx="352346" cy="150067"/>
            </a:xfrm>
            <a:custGeom>
              <a:avLst/>
              <a:gdLst>
                <a:gd name="T0" fmla="*/ 0 w 1000"/>
                <a:gd name="T1" fmla="*/ 2147483647 h 450"/>
                <a:gd name="T2" fmla="*/ 2147483647 w 1000"/>
                <a:gd name="T3" fmla="*/ 2147483647 h 450"/>
                <a:gd name="T4" fmla="*/ 2147483647 w 1000"/>
                <a:gd name="T5" fmla="*/ 2147483647 h 450"/>
                <a:gd name="T6" fmla="*/ 2147483647 w 1000"/>
                <a:gd name="T7" fmla="*/ 2147483647 h 450"/>
                <a:gd name="T8" fmla="*/ 2147483647 w 1000"/>
                <a:gd name="T9" fmla="*/ 2147483647 h 450"/>
                <a:gd name="T10" fmla="*/ 2147483647 w 1000"/>
                <a:gd name="T11" fmla="*/ 0 h 450"/>
                <a:gd name="T12" fmla="*/ 0 w 1000"/>
                <a:gd name="T13" fmla="*/ 2147483647 h 450"/>
                <a:gd name="T14" fmla="*/ 0 60000 65536"/>
                <a:gd name="T15" fmla="*/ 0 60000 65536"/>
                <a:gd name="T16" fmla="*/ 0 60000 65536"/>
                <a:gd name="T17" fmla="*/ 0 60000 65536"/>
                <a:gd name="T18" fmla="*/ 0 60000 65536"/>
                <a:gd name="T19" fmla="*/ 0 60000 65536"/>
                <a:gd name="T20" fmla="*/ 0 60000 65536"/>
                <a:gd name="T21" fmla="*/ 0 w 1000"/>
                <a:gd name="T22" fmla="*/ 0 h 450"/>
                <a:gd name="T23" fmla="*/ 1000 w 1000"/>
                <a:gd name="T24" fmla="*/ 450 h 4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00" h="450">
                  <a:moveTo>
                    <a:pt x="0" y="64"/>
                  </a:moveTo>
                  <a:cubicBezTo>
                    <a:pt x="19" y="123"/>
                    <a:pt x="6" y="76"/>
                    <a:pt x="6" y="209"/>
                  </a:cubicBezTo>
                  <a:lnTo>
                    <a:pt x="31" y="450"/>
                  </a:lnTo>
                  <a:lnTo>
                    <a:pt x="449" y="418"/>
                  </a:lnTo>
                  <a:lnTo>
                    <a:pt x="994" y="380"/>
                  </a:lnTo>
                  <a:lnTo>
                    <a:pt x="1000" y="0"/>
                  </a:lnTo>
                  <a:lnTo>
                    <a:pt x="0" y="64"/>
                  </a:lnTo>
                  <a:close/>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420" name="Freeform 1044"/>
            <p:cNvSpPr>
              <a:spLocks/>
            </p:cNvSpPr>
            <p:nvPr/>
          </p:nvSpPr>
          <p:spPr bwMode="auto">
            <a:xfrm>
              <a:off x="5538201" y="886222"/>
              <a:ext cx="203010" cy="203740"/>
            </a:xfrm>
            <a:custGeom>
              <a:avLst/>
              <a:gdLst>
                <a:gd name="T0" fmla="*/ 2147483647 w 576"/>
                <a:gd name="T1" fmla="*/ 2147483647 h 588"/>
                <a:gd name="T2" fmla="*/ 2147483647 w 576"/>
                <a:gd name="T3" fmla="*/ 2147483647 h 588"/>
                <a:gd name="T4" fmla="*/ 2147483647 w 576"/>
                <a:gd name="T5" fmla="*/ 0 h 588"/>
                <a:gd name="T6" fmla="*/ 2147483647 w 576"/>
                <a:gd name="T7" fmla="*/ 2147483647 h 588"/>
                <a:gd name="T8" fmla="*/ 2147483647 w 576"/>
                <a:gd name="T9" fmla="*/ 2147483647 h 588"/>
                <a:gd name="T10" fmla="*/ 0 w 576"/>
                <a:gd name="T11" fmla="*/ 2147483647 h 588"/>
                <a:gd name="T12" fmla="*/ 2147483647 w 576"/>
                <a:gd name="T13" fmla="*/ 2147483647 h 588"/>
                <a:gd name="T14" fmla="*/ 0 60000 65536"/>
                <a:gd name="T15" fmla="*/ 0 60000 65536"/>
                <a:gd name="T16" fmla="*/ 0 60000 65536"/>
                <a:gd name="T17" fmla="*/ 0 60000 65536"/>
                <a:gd name="T18" fmla="*/ 0 60000 65536"/>
                <a:gd name="T19" fmla="*/ 0 60000 65536"/>
                <a:gd name="T20" fmla="*/ 0 60000 65536"/>
                <a:gd name="T21" fmla="*/ 0 w 576"/>
                <a:gd name="T22" fmla="*/ 0 h 588"/>
                <a:gd name="T23" fmla="*/ 576 w 576"/>
                <a:gd name="T24" fmla="*/ 588 h 5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588">
                  <a:moveTo>
                    <a:pt x="13" y="24"/>
                  </a:moveTo>
                  <a:cubicBezTo>
                    <a:pt x="32" y="24"/>
                    <a:pt x="51" y="24"/>
                    <a:pt x="70" y="24"/>
                  </a:cubicBezTo>
                  <a:lnTo>
                    <a:pt x="476" y="0"/>
                  </a:lnTo>
                  <a:lnTo>
                    <a:pt x="576" y="524"/>
                  </a:lnTo>
                  <a:lnTo>
                    <a:pt x="120" y="588"/>
                  </a:lnTo>
                  <a:lnTo>
                    <a:pt x="0" y="145"/>
                  </a:lnTo>
                  <a:lnTo>
                    <a:pt x="13" y="24"/>
                  </a:lnTo>
                  <a:close/>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421" name="Freeform 1048"/>
            <p:cNvSpPr>
              <a:spLocks/>
            </p:cNvSpPr>
            <p:nvPr/>
          </p:nvSpPr>
          <p:spPr bwMode="auto">
            <a:xfrm>
              <a:off x="4402662" y="570024"/>
              <a:ext cx="1692720" cy="732076"/>
            </a:xfrm>
            <a:custGeom>
              <a:avLst/>
              <a:gdLst>
                <a:gd name="T0" fmla="*/ 2147483647 w 4213"/>
                <a:gd name="T1" fmla="*/ 2147483647 h 1802"/>
                <a:gd name="T2" fmla="*/ 2147483647 w 4213"/>
                <a:gd name="T3" fmla="*/ 2147483647 h 1802"/>
                <a:gd name="T4" fmla="*/ 2147483647 w 4213"/>
                <a:gd name="T5" fmla="*/ 2147483647 h 1802"/>
                <a:gd name="T6" fmla="*/ 2147483647 w 4213"/>
                <a:gd name="T7" fmla="*/ 0 h 1802"/>
                <a:gd name="T8" fmla="*/ 2147483647 w 4213"/>
                <a:gd name="T9" fmla="*/ 2147483647 h 1802"/>
                <a:gd name="T10" fmla="*/ 2147483647 w 4213"/>
                <a:gd name="T11" fmla="*/ 2147483647 h 1802"/>
                <a:gd name="T12" fmla="*/ 2147483647 w 4213"/>
                <a:gd name="T13" fmla="*/ 2147483647 h 1802"/>
                <a:gd name="T14" fmla="*/ 2147483647 w 4213"/>
                <a:gd name="T15" fmla="*/ 2147483647 h 1802"/>
                <a:gd name="T16" fmla="*/ 2147483647 w 4213"/>
                <a:gd name="T17" fmla="*/ 2147483647 h 1802"/>
                <a:gd name="T18" fmla="*/ 2147483647 w 4213"/>
                <a:gd name="T19" fmla="*/ 2147483647 h 1802"/>
                <a:gd name="T20" fmla="*/ 0 w 4213"/>
                <a:gd name="T21" fmla="*/ 2147483647 h 1802"/>
                <a:gd name="T22" fmla="*/ 2147483647 w 4213"/>
                <a:gd name="T23" fmla="*/ 2147483647 h 18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13"/>
                <a:gd name="T37" fmla="*/ 0 h 1802"/>
                <a:gd name="T38" fmla="*/ 4213 w 4213"/>
                <a:gd name="T39" fmla="*/ 1802 h 18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13" h="1802">
                  <a:moveTo>
                    <a:pt x="197" y="255"/>
                  </a:moveTo>
                  <a:cubicBezTo>
                    <a:pt x="227" y="255"/>
                    <a:pt x="258" y="255"/>
                    <a:pt x="288" y="255"/>
                  </a:cubicBezTo>
                  <a:lnTo>
                    <a:pt x="1925" y="33"/>
                  </a:lnTo>
                  <a:lnTo>
                    <a:pt x="3126" y="0"/>
                  </a:lnTo>
                  <a:lnTo>
                    <a:pt x="4213" y="82"/>
                  </a:lnTo>
                  <a:lnTo>
                    <a:pt x="3628" y="1465"/>
                  </a:lnTo>
                  <a:lnTo>
                    <a:pt x="3373" y="1621"/>
                  </a:lnTo>
                  <a:lnTo>
                    <a:pt x="2098" y="1802"/>
                  </a:lnTo>
                  <a:lnTo>
                    <a:pt x="1333" y="1769"/>
                  </a:lnTo>
                  <a:lnTo>
                    <a:pt x="674" y="1382"/>
                  </a:lnTo>
                  <a:lnTo>
                    <a:pt x="0" y="1020"/>
                  </a:lnTo>
                  <a:lnTo>
                    <a:pt x="197" y="255"/>
                  </a:lnTo>
                  <a:close/>
                </a:path>
              </a:pathLst>
            </a:cu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422" name="Freeform 1049"/>
            <p:cNvSpPr>
              <a:spLocks/>
            </p:cNvSpPr>
            <p:nvPr/>
          </p:nvSpPr>
          <p:spPr bwMode="auto">
            <a:xfrm>
              <a:off x="4267200" y="469979"/>
              <a:ext cx="1980439" cy="932164"/>
            </a:xfrm>
            <a:custGeom>
              <a:avLst/>
              <a:gdLst>
                <a:gd name="T0" fmla="*/ 2147483647 w 4213"/>
                <a:gd name="T1" fmla="*/ 2147483647 h 1802"/>
                <a:gd name="T2" fmla="*/ 2147483647 w 4213"/>
                <a:gd name="T3" fmla="*/ 2147483647 h 1802"/>
                <a:gd name="T4" fmla="*/ 2147483647 w 4213"/>
                <a:gd name="T5" fmla="*/ 2147483647 h 1802"/>
                <a:gd name="T6" fmla="*/ 2147483647 w 4213"/>
                <a:gd name="T7" fmla="*/ 0 h 1802"/>
                <a:gd name="T8" fmla="*/ 2147483647 w 4213"/>
                <a:gd name="T9" fmla="*/ 2147483647 h 1802"/>
                <a:gd name="T10" fmla="*/ 2147483647 w 4213"/>
                <a:gd name="T11" fmla="*/ 2147483647 h 1802"/>
                <a:gd name="T12" fmla="*/ 2147483647 w 4213"/>
                <a:gd name="T13" fmla="*/ 2147483647 h 1802"/>
                <a:gd name="T14" fmla="*/ 2147483647 w 4213"/>
                <a:gd name="T15" fmla="*/ 2147483647 h 1802"/>
                <a:gd name="T16" fmla="*/ 2147483647 w 4213"/>
                <a:gd name="T17" fmla="*/ 2147483647 h 1802"/>
                <a:gd name="T18" fmla="*/ 2147483647 w 4213"/>
                <a:gd name="T19" fmla="*/ 2147483647 h 1802"/>
                <a:gd name="T20" fmla="*/ 0 w 4213"/>
                <a:gd name="T21" fmla="*/ 2147483647 h 1802"/>
                <a:gd name="T22" fmla="*/ 2147483647 w 4213"/>
                <a:gd name="T23" fmla="*/ 2147483647 h 18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13"/>
                <a:gd name="T37" fmla="*/ 0 h 1802"/>
                <a:gd name="T38" fmla="*/ 4213 w 4213"/>
                <a:gd name="T39" fmla="*/ 1802 h 18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13" h="1802">
                  <a:moveTo>
                    <a:pt x="197" y="255"/>
                  </a:moveTo>
                  <a:cubicBezTo>
                    <a:pt x="227" y="255"/>
                    <a:pt x="258" y="255"/>
                    <a:pt x="288" y="255"/>
                  </a:cubicBezTo>
                  <a:lnTo>
                    <a:pt x="1925" y="33"/>
                  </a:lnTo>
                  <a:lnTo>
                    <a:pt x="3126" y="0"/>
                  </a:lnTo>
                  <a:lnTo>
                    <a:pt x="4213" y="82"/>
                  </a:lnTo>
                  <a:lnTo>
                    <a:pt x="3628" y="1465"/>
                  </a:lnTo>
                  <a:lnTo>
                    <a:pt x="3373" y="1621"/>
                  </a:lnTo>
                  <a:lnTo>
                    <a:pt x="2098" y="1802"/>
                  </a:lnTo>
                  <a:lnTo>
                    <a:pt x="1333" y="1769"/>
                  </a:lnTo>
                  <a:lnTo>
                    <a:pt x="674" y="1382"/>
                  </a:lnTo>
                  <a:lnTo>
                    <a:pt x="0" y="1020"/>
                  </a:lnTo>
                  <a:lnTo>
                    <a:pt x="197" y="255"/>
                  </a:lnTo>
                  <a:close/>
                </a:path>
              </a:pathLst>
            </a:cu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423" name="Line 1050"/>
            <p:cNvSpPr>
              <a:spLocks noChangeShapeType="1"/>
            </p:cNvSpPr>
            <p:nvPr/>
          </p:nvSpPr>
          <p:spPr bwMode="auto">
            <a:xfrm flipH="1">
              <a:off x="4893390" y="1285669"/>
              <a:ext cx="50752" cy="99679"/>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24" name="Line 1052"/>
            <p:cNvSpPr>
              <a:spLocks noChangeShapeType="1"/>
            </p:cNvSpPr>
            <p:nvPr/>
          </p:nvSpPr>
          <p:spPr bwMode="auto">
            <a:xfrm flipH="1">
              <a:off x="4351909" y="985901"/>
              <a:ext cx="50753" cy="66818"/>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25" name="Line 1054"/>
            <p:cNvSpPr>
              <a:spLocks noChangeShapeType="1"/>
            </p:cNvSpPr>
            <p:nvPr/>
          </p:nvSpPr>
          <p:spPr bwMode="auto">
            <a:xfrm>
              <a:off x="5502784" y="1268873"/>
              <a:ext cx="17161" cy="100044"/>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26" name="Line 1056"/>
            <p:cNvSpPr>
              <a:spLocks noChangeShapeType="1"/>
            </p:cNvSpPr>
            <p:nvPr/>
          </p:nvSpPr>
          <p:spPr bwMode="auto">
            <a:xfrm>
              <a:off x="5894928" y="1090692"/>
              <a:ext cx="118666" cy="66453"/>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27" name="Line 1058"/>
            <p:cNvSpPr>
              <a:spLocks noChangeShapeType="1"/>
            </p:cNvSpPr>
            <p:nvPr/>
          </p:nvSpPr>
          <p:spPr bwMode="auto">
            <a:xfrm>
              <a:off x="6095382" y="605441"/>
              <a:ext cx="105156" cy="38338"/>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28" name="Line 1060"/>
            <p:cNvSpPr>
              <a:spLocks noChangeShapeType="1"/>
            </p:cNvSpPr>
            <p:nvPr/>
          </p:nvSpPr>
          <p:spPr bwMode="auto">
            <a:xfrm flipV="1">
              <a:off x="5712000" y="473266"/>
              <a:ext cx="12414" cy="95298"/>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29" name="Line 1062"/>
            <p:cNvSpPr>
              <a:spLocks noChangeShapeType="1"/>
            </p:cNvSpPr>
            <p:nvPr/>
          </p:nvSpPr>
          <p:spPr bwMode="auto">
            <a:xfrm flipH="1" flipV="1">
              <a:off x="5159566" y="476917"/>
              <a:ext cx="2921" cy="101505"/>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30" name="Line 1064"/>
            <p:cNvSpPr>
              <a:spLocks noChangeShapeType="1"/>
            </p:cNvSpPr>
            <p:nvPr/>
          </p:nvSpPr>
          <p:spPr bwMode="auto">
            <a:xfrm flipH="1" flipV="1">
              <a:off x="4605671" y="570024"/>
              <a:ext cx="17526" cy="101505"/>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73" name="Picture 3"/>
          <p:cNvPicPr>
            <a:picLocks noChangeAspect="1" noChangeArrowheads="1"/>
          </p:cNvPicPr>
          <p:nvPr/>
        </p:nvPicPr>
        <p:blipFill>
          <a:blip r:embed="rId9" cstate="email">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515264" y="2108241"/>
            <a:ext cx="936633" cy="1271659"/>
          </a:xfrm>
          <a:prstGeom prst="rect">
            <a:avLst/>
          </a:prstGeom>
          <a:noFill/>
          <a:ln w="9525">
            <a:noFill/>
            <a:miter lim="800000"/>
            <a:headEnd/>
            <a:tailEnd/>
          </a:ln>
        </p:spPr>
      </p:pic>
      <p:sp>
        <p:nvSpPr>
          <p:cNvPr id="12295" name="Oval 5"/>
          <p:cNvSpPr>
            <a:spLocks noChangeArrowheads="1"/>
          </p:cNvSpPr>
          <p:nvPr/>
        </p:nvSpPr>
        <p:spPr bwMode="auto">
          <a:xfrm>
            <a:off x="3608388" y="2801938"/>
            <a:ext cx="80962" cy="69850"/>
          </a:xfrm>
          <a:prstGeom prst="ellipse">
            <a:avLst/>
          </a:prstGeom>
          <a:solidFill>
            <a:srgbClr val="FF6600"/>
          </a:solidFill>
          <a:ln w="9525">
            <a:solidFill>
              <a:schemeClr val="tx1"/>
            </a:solidFill>
            <a:miter lim="800000"/>
            <a:headEnd/>
            <a:tailEnd/>
          </a:ln>
        </p:spPr>
        <p:txBody>
          <a:bodyPr wrap="none"/>
          <a:lstStyle/>
          <a:p>
            <a:pPr eaLnBrk="0" hangingPunct="0"/>
            <a:endParaRPr lang="en-US"/>
          </a:p>
        </p:txBody>
      </p:sp>
      <p:sp>
        <p:nvSpPr>
          <p:cNvPr id="12296" name="Oval 6"/>
          <p:cNvSpPr>
            <a:spLocks noChangeArrowheads="1"/>
          </p:cNvSpPr>
          <p:nvPr/>
        </p:nvSpPr>
        <p:spPr bwMode="auto">
          <a:xfrm>
            <a:off x="3808413" y="3082925"/>
            <a:ext cx="80962" cy="69850"/>
          </a:xfrm>
          <a:prstGeom prst="ellipse">
            <a:avLst/>
          </a:prstGeom>
          <a:solidFill>
            <a:srgbClr val="FF6600"/>
          </a:solidFill>
          <a:ln w="9525">
            <a:solidFill>
              <a:schemeClr val="tx1"/>
            </a:solidFill>
            <a:miter lim="800000"/>
            <a:headEnd/>
            <a:tailEnd/>
          </a:ln>
        </p:spPr>
        <p:txBody>
          <a:bodyPr wrap="none"/>
          <a:lstStyle/>
          <a:p>
            <a:pPr eaLnBrk="0" hangingPunct="0"/>
            <a:endParaRPr lang="en-US"/>
          </a:p>
        </p:txBody>
      </p:sp>
      <p:sp>
        <p:nvSpPr>
          <p:cNvPr id="12297" name="Oval 7"/>
          <p:cNvSpPr>
            <a:spLocks noChangeArrowheads="1"/>
          </p:cNvSpPr>
          <p:nvPr/>
        </p:nvSpPr>
        <p:spPr bwMode="auto">
          <a:xfrm>
            <a:off x="4110038" y="2906713"/>
            <a:ext cx="80962" cy="69850"/>
          </a:xfrm>
          <a:prstGeom prst="ellipse">
            <a:avLst/>
          </a:prstGeom>
          <a:solidFill>
            <a:srgbClr val="FF6600"/>
          </a:solidFill>
          <a:ln w="9525">
            <a:solidFill>
              <a:schemeClr val="tx1"/>
            </a:solidFill>
            <a:miter lim="800000"/>
            <a:headEnd/>
            <a:tailEnd/>
          </a:ln>
        </p:spPr>
        <p:txBody>
          <a:bodyPr wrap="none"/>
          <a:lstStyle/>
          <a:p>
            <a:pPr eaLnBrk="0" hangingPunct="0"/>
            <a:endParaRPr lang="en-US"/>
          </a:p>
        </p:txBody>
      </p:sp>
      <p:sp>
        <p:nvSpPr>
          <p:cNvPr id="12298" name="Oval 8"/>
          <p:cNvSpPr>
            <a:spLocks noChangeArrowheads="1"/>
          </p:cNvSpPr>
          <p:nvPr/>
        </p:nvSpPr>
        <p:spPr bwMode="auto">
          <a:xfrm>
            <a:off x="4157663" y="3117850"/>
            <a:ext cx="80962" cy="69850"/>
          </a:xfrm>
          <a:prstGeom prst="ellipse">
            <a:avLst/>
          </a:prstGeom>
          <a:solidFill>
            <a:srgbClr val="FF6600"/>
          </a:solidFill>
          <a:ln w="9525">
            <a:solidFill>
              <a:schemeClr val="tx1"/>
            </a:solidFill>
            <a:miter lim="800000"/>
            <a:headEnd/>
            <a:tailEnd/>
          </a:ln>
        </p:spPr>
        <p:txBody>
          <a:bodyPr wrap="none"/>
          <a:lstStyle/>
          <a:p>
            <a:pPr eaLnBrk="0" hangingPunct="0"/>
            <a:endParaRPr lang="en-US"/>
          </a:p>
        </p:txBody>
      </p:sp>
      <p:sp>
        <p:nvSpPr>
          <p:cNvPr id="12299" name="Oval 9"/>
          <p:cNvSpPr>
            <a:spLocks noChangeArrowheads="1"/>
          </p:cNvSpPr>
          <p:nvPr/>
        </p:nvSpPr>
        <p:spPr bwMode="auto">
          <a:xfrm>
            <a:off x="4049713" y="2506663"/>
            <a:ext cx="80962" cy="69850"/>
          </a:xfrm>
          <a:prstGeom prst="ellipse">
            <a:avLst/>
          </a:prstGeom>
          <a:solidFill>
            <a:srgbClr val="FF6600"/>
          </a:solidFill>
          <a:ln w="9525">
            <a:solidFill>
              <a:schemeClr val="tx1"/>
            </a:solidFill>
            <a:miter lim="800000"/>
            <a:headEnd/>
            <a:tailEnd/>
          </a:ln>
        </p:spPr>
        <p:txBody>
          <a:bodyPr wrap="none"/>
          <a:lstStyle/>
          <a:p>
            <a:pPr eaLnBrk="0" hangingPunct="0"/>
            <a:endParaRPr lang="en-US"/>
          </a:p>
        </p:txBody>
      </p:sp>
      <p:sp>
        <p:nvSpPr>
          <p:cNvPr id="12300" name="Oval 10"/>
          <p:cNvSpPr>
            <a:spLocks noChangeArrowheads="1"/>
          </p:cNvSpPr>
          <p:nvPr/>
        </p:nvSpPr>
        <p:spPr bwMode="auto">
          <a:xfrm>
            <a:off x="3589338" y="2349500"/>
            <a:ext cx="79375" cy="71438"/>
          </a:xfrm>
          <a:prstGeom prst="ellipse">
            <a:avLst/>
          </a:prstGeom>
          <a:solidFill>
            <a:srgbClr val="FF6600"/>
          </a:solidFill>
          <a:ln w="9525">
            <a:solidFill>
              <a:schemeClr val="tx1"/>
            </a:solidFill>
            <a:miter lim="800000"/>
            <a:headEnd/>
            <a:tailEnd/>
          </a:ln>
        </p:spPr>
        <p:txBody>
          <a:bodyPr wrap="none"/>
          <a:lstStyle/>
          <a:p>
            <a:pPr eaLnBrk="0" hangingPunct="0"/>
            <a:endParaRPr lang="en-US"/>
          </a:p>
        </p:txBody>
      </p:sp>
      <p:sp>
        <p:nvSpPr>
          <p:cNvPr id="12301" name="Oval 11"/>
          <p:cNvSpPr>
            <a:spLocks noChangeArrowheads="1"/>
          </p:cNvSpPr>
          <p:nvPr/>
        </p:nvSpPr>
        <p:spPr bwMode="auto">
          <a:xfrm>
            <a:off x="4176713" y="2379663"/>
            <a:ext cx="79375" cy="69850"/>
          </a:xfrm>
          <a:prstGeom prst="ellipse">
            <a:avLst/>
          </a:prstGeom>
          <a:solidFill>
            <a:srgbClr val="FF6600"/>
          </a:solidFill>
          <a:ln w="9525">
            <a:solidFill>
              <a:schemeClr val="tx1"/>
            </a:solidFill>
            <a:miter lim="800000"/>
            <a:headEnd/>
            <a:tailEnd/>
          </a:ln>
        </p:spPr>
        <p:txBody>
          <a:bodyPr wrap="none"/>
          <a:lstStyle/>
          <a:p>
            <a:pPr eaLnBrk="0" hangingPunct="0"/>
            <a:endParaRPr lang="en-US"/>
          </a:p>
        </p:txBody>
      </p:sp>
      <p:sp>
        <p:nvSpPr>
          <p:cNvPr id="12302" name="Oval 12"/>
          <p:cNvSpPr>
            <a:spLocks noChangeArrowheads="1"/>
          </p:cNvSpPr>
          <p:nvPr/>
        </p:nvSpPr>
        <p:spPr bwMode="auto">
          <a:xfrm>
            <a:off x="4048125" y="2871788"/>
            <a:ext cx="80963" cy="69850"/>
          </a:xfrm>
          <a:prstGeom prst="ellipse">
            <a:avLst/>
          </a:prstGeom>
          <a:solidFill>
            <a:srgbClr val="FF6600"/>
          </a:solidFill>
          <a:ln w="9525">
            <a:solidFill>
              <a:schemeClr val="tx1"/>
            </a:solidFill>
            <a:miter lim="800000"/>
            <a:headEnd/>
            <a:tailEnd/>
          </a:ln>
        </p:spPr>
        <p:txBody>
          <a:bodyPr wrap="none"/>
          <a:lstStyle/>
          <a:p>
            <a:pPr eaLnBrk="0" hangingPunct="0"/>
            <a:endParaRPr lang="en-US"/>
          </a:p>
        </p:txBody>
      </p:sp>
      <p:sp>
        <p:nvSpPr>
          <p:cNvPr id="12303" name="Oval 13"/>
          <p:cNvSpPr>
            <a:spLocks noChangeArrowheads="1"/>
          </p:cNvSpPr>
          <p:nvPr/>
        </p:nvSpPr>
        <p:spPr bwMode="auto">
          <a:xfrm>
            <a:off x="3767138" y="2505075"/>
            <a:ext cx="80962" cy="69850"/>
          </a:xfrm>
          <a:prstGeom prst="ellipse">
            <a:avLst/>
          </a:prstGeom>
          <a:solidFill>
            <a:srgbClr val="FF6600"/>
          </a:solidFill>
          <a:ln w="9525">
            <a:solidFill>
              <a:schemeClr val="tx1"/>
            </a:solidFill>
            <a:miter lim="800000"/>
            <a:headEnd/>
            <a:tailEnd/>
          </a:ln>
        </p:spPr>
        <p:txBody>
          <a:bodyPr wrap="none"/>
          <a:lstStyle/>
          <a:p>
            <a:pPr eaLnBrk="0" hangingPunct="0"/>
            <a:endParaRPr lang="en-US"/>
          </a:p>
        </p:txBody>
      </p:sp>
      <p:sp>
        <p:nvSpPr>
          <p:cNvPr id="12304" name="Oval 14"/>
          <p:cNvSpPr>
            <a:spLocks noChangeArrowheads="1"/>
          </p:cNvSpPr>
          <p:nvPr/>
        </p:nvSpPr>
        <p:spPr bwMode="auto">
          <a:xfrm>
            <a:off x="3703638" y="2211388"/>
            <a:ext cx="80962" cy="69850"/>
          </a:xfrm>
          <a:prstGeom prst="ellipse">
            <a:avLst/>
          </a:prstGeom>
          <a:solidFill>
            <a:srgbClr val="FF6600"/>
          </a:solidFill>
          <a:ln w="9525">
            <a:solidFill>
              <a:schemeClr val="tx1"/>
            </a:solidFill>
            <a:miter lim="800000"/>
            <a:headEnd/>
            <a:tailEnd/>
          </a:ln>
        </p:spPr>
        <p:txBody>
          <a:bodyPr wrap="none"/>
          <a:lstStyle/>
          <a:p>
            <a:pPr eaLnBrk="0" hangingPunct="0"/>
            <a:endParaRPr lang="en-US"/>
          </a:p>
        </p:txBody>
      </p:sp>
      <p:grpSp>
        <p:nvGrpSpPr>
          <p:cNvPr id="12305" name="Group 3"/>
          <p:cNvGrpSpPr>
            <a:grpSpLocks noChangeAspect="1"/>
          </p:cNvGrpSpPr>
          <p:nvPr/>
        </p:nvGrpSpPr>
        <p:grpSpPr bwMode="auto">
          <a:xfrm>
            <a:off x="3336925" y="5827713"/>
            <a:ext cx="1143000" cy="990600"/>
            <a:chOff x="1559806" y="1589319"/>
            <a:chExt cx="6406160" cy="5058873"/>
          </a:xfrm>
        </p:grpSpPr>
        <p:sp>
          <p:nvSpPr>
            <p:cNvPr id="12306" name="Rectangle 4"/>
            <p:cNvSpPr>
              <a:spLocks noChangeArrowheads="1"/>
            </p:cNvSpPr>
            <p:nvPr/>
          </p:nvSpPr>
          <p:spPr bwMode="auto">
            <a:xfrm>
              <a:off x="1562848" y="1603168"/>
              <a:ext cx="6400800" cy="5029200"/>
            </a:xfrm>
            <a:prstGeom prst="rect">
              <a:avLst/>
            </a:prstGeom>
            <a:solidFill>
              <a:srgbClr val="E6FFFF"/>
            </a:solidFill>
            <a:ln w="9525">
              <a:solidFill>
                <a:schemeClr val="tx1"/>
              </a:solidFill>
              <a:miter lim="800000"/>
              <a:headEnd/>
              <a:tailEnd/>
            </a:ln>
          </p:spPr>
          <p:txBody>
            <a:bodyPr wrap="none" anchor="ctr"/>
            <a:lstStyle/>
            <a:p>
              <a:pPr eaLnBrk="0" hangingPunct="0"/>
              <a:endParaRPr lang="en-US"/>
            </a:p>
          </p:txBody>
        </p:sp>
        <p:sp>
          <p:nvSpPr>
            <p:cNvPr id="12307" name="Oval 5"/>
            <p:cNvSpPr>
              <a:spLocks noChangeArrowheads="1"/>
            </p:cNvSpPr>
            <p:nvPr/>
          </p:nvSpPr>
          <p:spPr bwMode="auto">
            <a:xfrm>
              <a:off x="1746853" y="1795785"/>
              <a:ext cx="137160" cy="137160"/>
            </a:xfrm>
            <a:prstGeom prst="ellipse">
              <a:avLst/>
            </a:prstGeom>
            <a:solidFill>
              <a:srgbClr val="0000FF"/>
            </a:solidFill>
            <a:ln w="9525">
              <a:solidFill>
                <a:schemeClr val="tx1"/>
              </a:solidFill>
              <a:round/>
              <a:headEnd/>
              <a:tailEnd/>
            </a:ln>
          </p:spPr>
          <p:txBody>
            <a:bodyPr wrap="none" anchor="ctr"/>
            <a:lstStyle/>
            <a:p>
              <a:pPr eaLnBrk="0" hangingPunct="0"/>
              <a:endParaRPr lang="en-US"/>
            </a:p>
          </p:txBody>
        </p:sp>
        <p:sp>
          <p:nvSpPr>
            <p:cNvPr id="86" name="Rectangle 85"/>
            <p:cNvSpPr/>
            <p:nvPr/>
          </p:nvSpPr>
          <p:spPr>
            <a:xfrm>
              <a:off x="6684734" y="1605533"/>
              <a:ext cx="1281232" cy="502644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87" name="Rectangle 86"/>
            <p:cNvSpPr/>
            <p:nvPr/>
          </p:nvSpPr>
          <p:spPr>
            <a:xfrm>
              <a:off x="5403502" y="1605533"/>
              <a:ext cx="1281232" cy="502644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88" name="Rectangle 87"/>
            <p:cNvSpPr/>
            <p:nvPr/>
          </p:nvSpPr>
          <p:spPr>
            <a:xfrm>
              <a:off x="4131170" y="1605533"/>
              <a:ext cx="1281232" cy="502644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89" name="Rectangle 88"/>
            <p:cNvSpPr/>
            <p:nvPr/>
          </p:nvSpPr>
          <p:spPr>
            <a:xfrm>
              <a:off x="2858833" y="1605533"/>
              <a:ext cx="1281232" cy="502644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90" name="Rectangle 89"/>
            <p:cNvSpPr/>
            <p:nvPr/>
          </p:nvSpPr>
          <p:spPr>
            <a:xfrm>
              <a:off x="1586501" y="1605533"/>
              <a:ext cx="1281232" cy="502644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91" name="Rectangle 90"/>
            <p:cNvSpPr/>
            <p:nvPr/>
          </p:nvSpPr>
          <p:spPr>
            <a:xfrm>
              <a:off x="1559806" y="1589319"/>
              <a:ext cx="6406160" cy="84314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92" name="Rectangle 91"/>
            <p:cNvSpPr/>
            <p:nvPr/>
          </p:nvSpPr>
          <p:spPr>
            <a:xfrm>
              <a:off x="1559806" y="2432465"/>
              <a:ext cx="6406160" cy="84314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93" name="Rectangle 92"/>
            <p:cNvSpPr/>
            <p:nvPr/>
          </p:nvSpPr>
          <p:spPr>
            <a:xfrm>
              <a:off x="1559806" y="3283715"/>
              <a:ext cx="6406160" cy="84314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94" name="Rectangle 93"/>
            <p:cNvSpPr/>
            <p:nvPr/>
          </p:nvSpPr>
          <p:spPr>
            <a:xfrm>
              <a:off x="1559806" y="4126860"/>
              <a:ext cx="6406160" cy="84314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95" name="Rectangle 94"/>
            <p:cNvSpPr/>
            <p:nvPr/>
          </p:nvSpPr>
          <p:spPr>
            <a:xfrm>
              <a:off x="1559806" y="4970006"/>
              <a:ext cx="6406160" cy="84314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96" name="Rectangle 95"/>
            <p:cNvSpPr/>
            <p:nvPr/>
          </p:nvSpPr>
          <p:spPr>
            <a:xfrm>
              <a:off x="1559806" y="5805047"/>
              <a:ext cx="6406160" cy="84314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2319" name="Oval 17"/>
            <p:cNvSpPr>
              <a:spLocks noChangeArrowheads="1"/>
            </p:cNvSpPr>
            <p:nvPr/>
          </p:nvSpPr>
          <p:spPr bwMode="auto">
            <a:xfrm>
              <a:off x="1746853" y="2577560"/>
              <a:ext cx="137160" cy="137160"/>
            </a:xfrm>
            <a:prstGeom prst="ellipse">
              <a:avLst/>
            </a:prstGeom>
            <a:solidFill>
              <a:srgbClr val="0000FF"/>
            </a:solidFill>
            <a:ln w="9525">
              <a:solidFill>
                <a:schemeClr val="tx1"/>
              </a:solidFill>
              <a:round/>
              <a:headEnd/>
              <a:tailEnd/>
            </a:ln>
          </p:spPr>
          <p:txBody>
            <a:bodyPr wrap="none" anchor="ctr"/>
            <a:lstStyle/>
            <a:p>
              <a:pPr eaLnBrk="0" hangingPunct="0"/>
              <a:endParaRPr lang="en-US"/>
            </a:p>
          </p:txBody>
        </p:sp>
        <p:sp>
          <p:nvSpPr>
            <p:cNvPr id="12320" name="Oval 18"/>
            <p:cNvSpPr>
              <a:spLocks noChangeArrowheads="1"/>
            </p:cNvSpPr>
            <p:nvPr/>
          </p:nvSpPr>
          <p:spPr bwMode="auto">
            <a:xfrm>
              <a:off x="1746853" y="3454335"/>
              <a:ext cx="137160" cy="137160"/>
            </a:xfrm>
            <a:prstGeom prst="ellipse">
              <a:avLst/>
            </a:prstGeom>
            <a:solidFill>
              <a:srgbClr val="0000FF"/>
            </a:solidFill>
            <a:ln w="9525">
              <a:solidFill>
                <a:schemeClr val="tx1"/>
              </a:solidFill>
              <a:round/>
              <a:headEnd/>
              <a:tailEnd/>
            </a:ln>
          </p:spPr>
          <p:txBody>
            <a:bodyPr wrap="none" anchor="ctr"/>
            <a:lstStyle/>
            <a:p>
              <a:pPr eaLnBrk="0" hangingPunct="0"/>
              <a:endParaRPr lang="en-US"/>
            </a:p>
          </p:txBody>
        </p:sp>
        <p:sp>
          <p:nvSpPr>
            <p:cNvPr id="12321" name="Oval 19"/>
            <p:cNvSpPr>
              <a:spLocks noChangeArrowheads="1"/>
            </p:cNvSpPr>
            <p:nvPr/>
          </p:nvSpPr>
          <p:spPr bwMode="auto">
            <a:xfrm>
              <a:off x="1746853" y="4271735"/>
              <a:ext cx="137160" cy="137160"/>
            </a:xfrm>
            <a:prstGeom prst="ellipse">
              <a:avLst/>
            </a:prstGeom>
            <a:solidFill>
              <a:srgbClr val="0000FF"/>
            </a:solidFill>
            <a:ln w="9525">
              <a:solidFill>
                <a:schemeClr val="tx1"/>
              </a:solidFill>
              <a:round/>
              <a:headEnd/>
              <a:tailEnd/>
            </a:ln>
          </p:spPr>
          <p:txBody>
            <a:bodyPr wrap="none" anchor="ctr"/>
            <a:lstStyle/>
            <a:p>
              <a:pPr eaLnBrk="0" hangingPunct="0"/>
              <a:endParaRPr lang="en-US"/>
            </a:p>
          </p:txBody>
        </p:sp>
        <p:sp>
          <p:nvSpPr>
            <p:cNvPr id="12322" name="Oval 20"/>
            <p:cNvSpPr>
              <a:spLocks noChangeArrowheads="1"/>
            </p:cNvSpPr>
            <p:nvPr/>
          </p:nvSpPr>
          <p:spPr bwMode="auto">
            <a:xfrm>
              <a:off x="1746853" y="5089135"/>
              <a:ext cx="137160" cy="137160"/>
            </a:xfrm>
            <a:prstGeom prst="ellipse">
              <a:avLst/>
            </a:prstGeom>
            <a:solidFill>
              <a:srgbClr val="0000FF"/>
            </a:solidFill>
            <a:ln w="9525">
              <a:solidFill>
                <a:schemeClr val="tx1"/>
              </a:solidFill>
              <a:round/>
              <a:headEnd/>
              <a:tailEnd/>
            </a:ln>
          </p:spPr>
          <p:txBody>
            <a:bodyPr wrap="none" anchor="ctr"/>
            <a:lstStyle/>
            <a:p>
              <a:pPr eaLnBrk="0" hangingPunct="0"/>
              <a:endParaRPr lang="en-US"/>
            </a:p>
          </p:txBody>
        </p:sp>
        <p:sp>
          <p:nvSpPr>
            <p:cNvPr id="12323" name="Oval 21"/>
            <p:cNvSpPr>
              <a:spLocks noChangeArrowheads="1"/>
            </p:cNvSpPr>
            <p:nvPr/>
          </p:nvSpPr>
          <p:spPr bwMode="auto">
            <a:xfrm>
              <a:off x="1746853" y="5942160"/>
              <a:ext cx="137160" cy="137160"/>
            </a:xfrm>
            <a:prstGeom prst="ellipse">
              <a:avLst/>
            </a:prstGeom>
            <a:solidFill>
              <a:srgbClr val="0000FF"/>
            </a:solidFill>
            <a:ln w="9525">
              <a:solidFill>
                <a:schemeClr val="tx1"/>
              </a:solidFill>
              <a:round/>
              <a:headEnd/>
              <a:tailEnd/>
            </a:ln>
          </p:spPr>
          <p:txBody>
            <a:bodyPr wrap="none" anchor="ctr"/>
            <a:lstStyle/>
            <a:p>
              <a:pPr eaLnBrk="0" hangingPunct="0"/>
              <a:endParaRPr lang="en-US"/>
            </a:p>
          </p:txBody>
        </p:sp>
        <p:sp>
          <p:nvSpPr>
            <p:cNvPr id="12324" name="Oval 22"/>
            <p:cNvSpPr>
              <a:spLocks noChangeArrowheads="1"/>
            </p:cNvSpPr>
            <p:nvPr/>
          </p:nvSpPr>
          <p:spPr bwMode="auto">
            <a:xfrm>
              <a:off x="3074878" y="1795785"/>
              <a:ext cx="137160" cy="137160"/>
            </a:xfrm>
            <a:prstGeom prst="ellipse">
              <a:avLst/>
            </a:prstGeom>
            <a:solidFill>
              <a:srgbClr val="0000FF"/>
            </a:solidFill>
            <a:ln w="9525">
              <a:solidFill>
                <a:schemeClr val="tx1"/>
              </a:solidFill>
              <a:round/>
              <a:headEnd/>
              <a:tailEnd/>
            </a:ln>
          </p:spPr>
          <p:txBody>
            <a:bodyPr wrap="none" anchor="ctr"/>
            <a:lstStyle/>
            <a:p>
              <a:pPr eaLnBrk="0" hangingPunct="0"/>
              <a:endParaRPr lang="en-US"/>
            </a:p>
          </p:txBody>
        </p:sp>
        <p:sp>
          <p:nvSpPr>
            <p:cNvPr id="12325" name="Oval 23"/>
            <p:cNvSpPr>
              <a:spLocks noChangeArrowheads="1"/>
            </p:cNvSpPr>
            <p:nvPr/>
          </p:nvSpPr>
          <p:spPr bwMode="auto">
            <a:xfrm>
              <a:off x="3074878" y="2577560"/>
              <a:ext cx="137160" cy="137160"/>
            </a:xfrm>
            <a:prstGeom prst="ellipse">
              <a:avLst/>
            </a:prstGeom>
            <a:solidFill>
              <a:srgbClr val="0000FF"/>
            </a:solidFill>
            <a:ln w="9525">
              <a:solidFill>
                <a:schemeClr val="tx1"/>
              </a:solidFill>
              <a:round/>
              <a:headEnd/>
              <a:tailEnd/>
            </a:ln>
          </p:spPr>
          <p:txBody>
            <a:bodyPr wrap="none" anchor="ctr"/>
            <a:lstStyle/>
            <a:p>
              <a:pPr eaLnBrk="0" hangingPunct="0"/>
              <a:endParaRPr lang="en-US"/>
            </a:p>
          </p:txBody>
        </p:sp>
        <p:sp>
          <p:nvSpPr>
            <p:cNvPr id="12326" name="Oval 24"/>
            <p:cNvSpPr>
              <a:spLocks noChangeArrowheads="1"/>
            </p:cNvSpPr>
            <p:nvPr/>
          </p:nvSpPr>
          <p:spPr bwMode="auto">
            <a:xfrm>
              <a:off x="3074878" y="3454335"/>
              <a:ext cx="137160" cy="137160"/>
            </a:xfrm>
            <a:prstGeom prst="ellipse">
              <a:avLst/>
            </a:prstGeom>
            <a:solidFill>
              <a:srgbClr val="0000FF"/>
            </a:solidFill>
            <a:ln w="9525">
              <a:solidFill>
                <a:schemeClr val="tx1"/>
              </a:solidFill>
              <a:round/>
              <a:headEnd/>
              <a:tailEnd/>
            </a:ln>
          </p:spPr>
          <p:txBody>
            <a:bodyPr wrap="none" anchor="ctr"/>
            <a:lstStyle/>
            <a:p>
              <a:pPr eaLnBrk="0" hangingPunct="0"/>
              <a:endParaRPr lang="en-US"/>
            </a:p>
          </p:txBody>
        </p:sp>
        <p:sp>
          <p:nvSpPr>
            <p:cNvPr id="12327" name="Oval 25"/>
            <p:cNvSpPr>
              <a:spLocks noChangeArrowheads="1"/>
            </p:cNvSpPr>
            <p:nvPr/>
          </p:nvSpPr>
          <p:spPr bwMode="auto">
            <a:xfrm>
              <a:off x="3074878" y="4271735"/>
              <a:ext cx="137160" cy="137160"/>
            </a:xfrm>
            <a:prstGeom prst="ellipse">
              <a:avLst/>
            </a:prstGeom>
            <a:solidFill>
              <a:srgbClr val="0000FF"/>
            </a:solidFill>
            <a:ln w="9525">
              <a:solidFill>
                <a:schemeClr val="tx1"/>
              </a:solidFill>
              <a:round/>
              <a:headEnd/>
              <a:tailEnd/>
            </a:ln>
          </p:spPr>
          <p:txBody>
            <a:bodyPr wrap="none" anchor="ctr"/>
            <a:lstStyle/>
            <a:p>
              <a:pPr eaLnBrk="0" hangingPunct="0"/>
              <a:endParaRPr lang="en-US"/>
            </a:p>
          </p:txBody>
        </p:sp>
        <p:sp>
          <p:nvSpPr>
            <p:cNvPr id="12328" name="Oval 26"/>
            <p:cNvSpPr>
              <a:spLocks noChangeArrowheads="1"/>
            </p:cNvSpPr>
            <p:nvPr/>
          </p:nvSpPr>
          <p:spPr bwMode="auto">
            <a:xfrm>
              <a:off x="3074878" y="5089135"/>
              <a:ext cx="137160" cy="137160"/>
            </a:xfrm>
            <a:prstGeom prst="ellipse">
              <a:avLst/>
            </a:prstGeom>
            <a:solidFill>
              <a:srgbClr val="0000FF"/>
            </a:solidFill>
            <a:ln w="9525">
              <a:solidFill>
                <a:schemeClr val="tx1"/>
              </a:solidFill>
              <a:round/>
              <a:headEnd/>
              <a:tailEnd/>
            </a:ln>
          </p:spPr>
          <p:txBody>
            <a:bodyPr wrap="none" anchor="ctr"/>
            <a:lstStyle/>
            <a:p>
              <a:pPr eaLnBrk="0" hangingPunct="0"/>
              <a:endParaRPr lang="en-US"/>
            </a:p>
          </p:txBody>
        </p:sp>
        <p:sp>
          <p:nvSpPr>
            <p:cNvPr id="12329" name="Oval 27"/>
            <p:cNvSpPr>
              <a:spLocks noChangeArrowheads="1"/>
            </p:cNvSpPr>
            <p:nvPr/>
          </p:nvSpPr>
          <p:spPr bwMode="auto">
            <a:xfrm>
              <a:off x="3074878" y="5942160"/>
              <a:ext cx="137160" cy="137160"/>
            </a:xfrm>
            <a:prstGeom prst="ellipse">
              <a:avLst/>
            </a:prstGeom>
            <a:solidFill>
              <a:srgbClr val="0000FF"/>
            </a:solidFill>
            <a:ln w="9525">
              <a:solidFill>
                <a:schemeClr val="tx1"/>
              </a:solidFill>
              <a:round/>
              <a:headEnd/>
              <a:tailEnd/>
            </a:ln>
          </p:spPr>
          <p:txBody>
            <a:bodyPr wrap="none" anchor="ctr"/>
            <a:lstStyle/>
            <a:p>
              <a:pPr eaLnBrk="0" hangingPunct="0"/>
              <a:endParaRPr lang="en-US"/>
            </a:p>
          </p:txBody>
        </p:sp>
        <p:sp>
          <p:nvSpPr>
            <p:cNvPr id="12330" name="Oval 28"/>
            <p:cNvSpPr>
              <a:spLocks noChangeArrowheads="1"/>
            </p:cNvSpPr>
            <p:nvPr/>
          </p:nvSpPr>
          <p:spPr bwMode="auto">
            <a:xfrm>
              <a:off x="4402903" y="1795785"/>
              <a:ext cx="137160" cy="137160"/>
            </a:xfrm>
            <a:prstGeom prst="ellipse">
              <a:avLst/>
            </a:prstGeom>
            <a:solidFill>
              <a:srgbClr val="0000FF"/>
            </a:solidFill>
            <a:ln w="9525">
              <a:solidFill>
                <a:schemeClr val="tx1"/>
              </a:solidFill>
              <a:round/>
              <a:headEnd/>
              <a:tailEnd/>
            </a:ln>
          </p:spPr>
          <p:txBody>
            <a:bodyPr wrap="none" anchor="ctr"/>
            <a:lstStyle/>
            <a:p>
              <a:pPr eaLnBrk="0" hangingPunct="0"/>
              <a:endParaRPr lang="en-US"/>
            </a:p>
          </p:txBody>
        </p:sp>
        <p:sp>
          <p:nvSpPr>
            <p:cNvPr id="12331" name="Oval 29"/>
            <p:cNvSpPr>
              <a:spLocks noChangeArrowheads="1"/>
            </p:cNvSpPr>
            <p:nvPr/>
          </p:nvSpPr>
          <p:spPr bwMode="auto">
            <a:xfrm>
              <a:off x="4402903" y="2577560"/>
              <a:ext cx="137160" cy="137160"/>
            </a:xfrm>
            <a:prstGeom prst="ellipse">
              <a:avLst/>
            </a:prstGeom>
            <a:solidFill>
              <a:srgbClr val="0000FF"/>
            </a:solidFill>
            <a:ln w="9525">
              <a:solidFill>
                <a:schemeClr val="tx1"/>
              </a:solidFill>
              <a:round/>
              <a:headEnd/>
              <a:tailEnd/>
            </a:ln>
          </p:spPr>
          <p:txBody>
            <a:bodyPr wrap="none" anchor="ctr"/>
            <a:lstStyle/>
            <a:p>
              <a:pPr eaLnBrk="0" hangingPunct="0"/>
              <a:endParaRPr lang="en-US"/>
            </a:p>
          </p:txBody>
        </p:sp>
        <p:sp>
          <p:nvSpPr>
            <p:cNvPr id="12332" name="Oval 30"/>
            <p:cNvSpPr>
              <a:spLocks noChangeArrowheads="1"/>
            </p:cNvSpPr>
            <p:nvPr/>
          </p:nvSpPr>
          <p:spPr bwMode="auto">
            <a:xfrm>
              <a:off x="4402903" y="3454335"/>
              <a:ext cx="137160" cy="137160"/>
            </a:xfrm>
            <a:prstGeom prst="ellipse">
              <a:avLst/>
            </a:prstGeom>
            <a:solidFill>
              <a:srgbClr val="0000FF"/>
            </a:solidFill>
            <a:ln w="9525">
              <a:solidFill>
                <a:schemeClr val="tx1"/>
              </a:solidFill>
              <a:round/>
              <a:headEnd/>
              <a:tailEnd/>
            </a:ln>
          </p:spPr>
          <p:txBody>
            <a:bodyPr wrap="none" anchor="ctr"/>
            <a:lstStyle/>
            <a:p>
              <a:pPr eaLnBrk="0" hangingPunct="0"/>
              <a:endParaRPr lang="en-US"/>
            </a:p>
          </p:txBody>
        </p:sp>
        <p:sp>
          <p:nvSpPr>
            <p:cNvPr id="12333" name="Oval 31"/>
            <p:cNvSpPr>
              <a:spLocks noChangeArrowheads="1"/>
            </p:cNvSpPr>
            <p:nvPr/>
          </p:nvSpPr>
          <p:spPr bwMode="auto">
            <a:xfrm>
              <a:off x="4402903" y="4271735"/>
              <a:ext cx="137160" cy="137160"/>
            </a:xfrm>
            <a:prstGeom prst="ellipse">
              <a:avLst/>
            </a:prstGeom>
            <a:solidFill>
              <a:srgbClr val="0000FF"/>
            </a:solidFill>
            <a:ln w="9525">
              <a:solidFill>
                <a:schemeClr val="tx1"/>
              </a:solidFill>
              <a:round/>
              <a:headEnd/>
              <a:tailEnd/>
            </a:ln>
          </p:spPr>
          <p:txBody>
            <a:bodyPr wrap="none" anchor="ctr"/>
            <a:lstStyle/>
            <a:p>
              <a:pPr eaLnBrk="0" hangingPunct="0"/>
              <a:endParaRPr lang="en-US"/>
            </a:p>
          </p:txBody>
        </p:sp>
        <p:sp>
          <p:nvSpPr>
            <p:cNvPr id="12334" name="Oval 32"/>
            <p:cNvSpPr>
              <a:spLocks noChangeArrowheads="1"/>
            </p:cNvSpPr>
            <p:nvPr/>
          </p:nvSpPr>
          <p:spPr bwMode="auto">
            <a:xfrm>
              <a:off x="4402903" y="5089135"/>
              <a:ext cx="137160" cy="137160"/>
            </a:xfrm>
            <a:prstGeom prst="ellipse">
              <a:avLst/>
            </a:prstGeom>
            <a:solidFill>
              <a:srgbClr val="0000FF"/>
            </a:solidFill>
            <a:ln w="9525">
              <a:solidFill>
                <a:schemeClr val="tx1"/>
              </a:solidFill>
              <a:round/>
              <a:headEnd/>
              <a:tailEnd/>
            </a:ln>
          </p:spPr>
          <p:txBody>
            <a:bodyPr wrap="none" anchor="ctr"/>
            <a:lstStyle/>
            <a:p>
              <a:pPr eaLnBrk="0" hangingPunct="0"/>
              <a:endParaRPr lang="en-US"/>
            </a:p>
          </p:txBody>
        </p:sp>
        <p:sp>
          <p:nvSpPr>
            <p:cNvPr id="12335" name="Oval 33"/>
            <p:cNvSpPr>
              <a:spLocks noChangeArrowheads="1"/>
            </p:cNvSpPr>
            <p:nvPr/>
          </p:nvSpPr>
          <p:spPr bwMode="auto">
            <a:xfrm>
              <a:off x="4402903" y="5942160"/>
              <a:ext cx="137160" cy="137160"/>
            </a:xfrm>
            <a:prstGeom prst="ellipse">
              <a:avLst/>
            </a:prstGeom>
            <a:solidFill>
              <a:srgbClr val="0000FF"/>
            </a:solidFill>
            <a:ln w="9525">
              <a:solidFill>
                <a:schemeClr val="tx1"/>
              </a:solidFill>
              <a:round/>
              <a:headEnd/>
              <a:tailEnd/>
            </a:ln>
          </p:spPr>
          <p:txBody>
            <a:bodyPr wrap="none" anchor="ctr"/>
            <a:lstStyle/>
            <a:p>
              <a:pPr eaLnBrk="0" hangingPunct="0"/>
              <a:endParaRPr lang="en-US"/>
            </a:p>
          </p:txBody>
        </p:sp>
        <p:sp>
          <p:nvSpPr>
            <p:cNvPr id="12336" name="Oval 34"/>
            <p:cNvSpPr>
              <a:spLocks noChangeArrowheads="1"/>
            </p:cNvSpPr>
            <p:nvPr/>
          </p:nvSpPr>
          <p:spPr bwMode="auto">
            <a:xfrm>
              <a:off x="5624053" y="1795785"/>
              <a:ext cx="137160" cy="137160"/>
            </a:xfrm>
            <a:prstGeom prst="ellipse">
              <a:avLst/>
            </a:prstGeom>
            <a:solidFill>
              <a:srgbClr val="0000FF"/>
            </a:solidFill>
            <a:ln w="9525">
              <a:solidFill>
                <a:schemeClr val="tx1"/>
              </a:solidFill>
              <a:round/>
              <a:headEnd/>
              <a:tailEnd/>
            </a:ln>
          </p:spPr>
          <p:txBody>
            <a:bodyPr wrap="none" anchor="ctr"/>
            <a:lstStyle/>
            <a:p>
              <a:pPr eaLnBrk="0" hangingPunct="0"/>
              <a:endParaRPr lang="en-US"/>
            </a:p>
          </p:txBody>
        </p:sp>
        <p:sp>
          <p:nvSpPr>
            <p:cNvPr id="12337" name="Oval 35"/>
            <p:cNvSpPr>
              <a:spLocks noChangeArrowheads="1"/>
            </p:cNvSpPr>
            <p:nvPr/>
          </p:nvSpPr>
          <p:spPr bwMode="auto">
            <a:xfrm>
              <a:off x="5624053" y="2577560"/>
              <a:ext cx="137160" cy="137160"/>
            </a:xfrm>
            <a:prstGeom prst="ellipse">
              <a:avLst/>
            </a:prstGeom>
            <a:solidFill>
              <a:srgbClr val="0000FF"/>
            </a:solidFill>
            <a:ln w="9525">
              <a:solidFill>
                <a:schemeClr val="tx1"/>
              </a:solidFill>
              <a:round/>
              <a:headEnd/>
              <a:tailEnd/>
            </a:ln>
          </p:spPr>
          <p:txBody>
            <a:bodyPr wrap="none" anchor="ctr"/>
            <a:lstStyle/>
            <a:p>
              <a:pPr eaLnBrk="0" hangingPunct="0"/>
              <a:endParaRPr lang="en-US"/>
            </a:p>
          </p:txBody>
        </p:sp>
        <p:sp>
          <p:nvSpPr>
            <p:cNvPr id="12338" name="Oval 36"/>
            <p:cNvSpPr>
              <a:spLocks noChangeArrowheads="1"/>
            </p:cNvSpPr>
            <p:nvPr/>
          </p:nvSpPr>
          <p:spPr bwMode="auto">
            <a:xfrm>
              <a:off x="5624053" y="3454335"/>
              <a:ext cx="137160" cy="137160"/>
            </a:xfrm>
            <a:prstGeom prst="ellipse">
              <a:avLst/>
            </a:prstGeom>
            <a:solidFill>
              <a:srgbClr val="0000FF"/>
            </a:solidFill>
            <a:ln w="9525">
              <a:solidFill>
                <a:schemeClr val="tx1"/>
              </a:solidFill>
              <a:round/>
              <a:headEnd/>
              <a:tailEnd/>
            </a:ln>
          </p:spPr>
          <p:txBody>
            <a:bodyPr wrap="none" anchor="ctr"/>
            <a:lstStyle/>
            <a:p>
              <a:pPr eaLnBrk="0" hangingPunct="0"/>
              <a:endParaRPr lang="en-US"/>
            </a:p>
          </p:txBody>
        </p:sp>
        <p:sp>
          <p:nvSpPr>
            <p:cNvPr id="12339" name="Oval 37"/>
            <p:cNvSpPr>
              <a:spLocks noChangeArrowheads="1"/>
            </p:cNvSpPr>
            <p:nvPr/>
          </p:nvSpPr>
          <p:spPr bwMode="auto">
            <a:xfrm>
              <a:off x="5624053" y="4271735"/>
              <a:ext cx="137160" cy="137160"/>
            </a:xfrm>
            <a:prstGeom prst="ellipse">
              <a:avLst/>
            </a:prstGeom>
            <a:solidFill>
              <a:srgbClr val="0000FF"/>
            </a:solidFill>
            <a:ln w="9525">
              <a:solidFill>
                <a:schemeClr val="tx1"/>
              </a:solidFill>
              <a:round/>
              <a:headEnd/>
              <a:tailEnd/>
            </a:ln>
          </p:spPr>
          <p:txBody>
            <a:bodyPr wrap="none" anchor="ctr"/>
            <a:lstStyle/>
            <a:p>
              <a:pPr eaLnBrk="0" hangingPunct="0"/>
              <a:endParaRPr lang="en-US"/>
            </a:p>
          </p:txBody>
        </p:sp>
        <p:sp>
          <p:nvSpPr>
            <p:cNvPr id="12340" name="Oval 38"/>
            <p:cNvSpPr>
              <a:spLocks noChangeArrowheads="1"/>
            </p:cNvSpPr>
            <p:nvPr/>
          </p:nvSpPr>
          <p:spPr bwMode="auto">
            <a:xfrm>
              <a:off x="5624053" y="5089135"/>
              <a:ext cx="137160" cy="137160"/>
            </a:xfrm>
            <a:prstGeom prst="ellipse">
              <a:avLst/>
            </a:prstGeom>
            <a:solidFill>
              <a:srgbClr val="0000FF"/>
            </a:solidFill>
            <a:ln w="9525">
              <a:solidFill>
                <a:schemeClr val="tx1"/>
              </a:solidFill>
              <a:round/>
              <a:headEnd/>
              <a:tailEnd/>
            </a:ln>
          </p:spPr>
          <p:txBody>
            <a:bodyPr wrap="none" anchor="ctr"/>
            <a:lstStyle/>
            <a:p>
              <a:pPr eaLnBrk="0" hangingPunct="0"/>
              <a:endParaRPr lang="en-US"/>
            </a:p>
          </p:txBody>
        </p:sp>
        <p:sp>
          <p:nvSpPr>
            <p:cNvPr id="12341" name="Oval 39"/>
            <p:cNvSpPr>
              <a:spLocks noChangeArrowheads="1"/>
            </p:cNvSpPr>
            <p:nvPr/>
          </p:nvSpPr>
          <p:spPr bwMode="auto">
            <a:xfrm>
              <a:off x="5624053" y="5942160"/>
              <a:ext cx="137160" cy="137160"/>
            </a:xfrm>
            <a:prstGeom prst="ellipse">
              <a:avLst/>
            </a:prstGeom>
            <a:solidFill>
              <a:srgbClr val="0000FF"/>
            </a:solidFill>
            <a:ln w="9525">
              <a:solidFill>
                <a:schemeClr val="tx1"/>
              </a:solidFill>
              <a:round/>
              <a:headEnd/>
              <a:tailEnd/>
            </a:ln>
          </p:spPr>
          <p:txBody>
            <a:bodyPr wrap="none" anchor="ctr"/>
            <a:lstStyle/>
            <a:p>
              <a:pPr eaLnBrk="0" hangingPunct="0"/>
              <a:endParaRPr lang="en-US"/>
            </a:p>
          </p:txBody>
        </p:sp>
        <p:sp>
          <p:nvSpPr>
            <p:cNvPr id="12342" name="Oval 40"/>
            <p:cNvSpPr>
              <a:spLocks noChangeArrowheads="1"/>
            </p:cNvSpPr>
            <p:nvPr/>
          </p:nvSpPr>
          <p:spPr bwMode="auto">
            <a:xfrm>
              <a:off x="6880828" y="1795785"/>
              <a:ext cx="137160" cy="137160"/>
            </a:xfrm>
            <a:prstGeom prst="ellipse">
              <a:avLst/>
            </a:prstGeom>
            <a:solidFill>
              <a:srgbClr val="0000FF"/>
            </a:solidFill>
            <a:ln w="9525">
              <a:solidFill>
                <a:schemeClr val="tx1"/>
              </a:solidFill>
              <a:round/>
              <a:headEnd/>
              <a:tailEnd/>
            </a:ln>
          </p:spPr>
          <p:txBody>
            <a:bodyPr wrap="none" anchor="ctr"/>
            <a:lstStyle/>
            <a:p>
              <a:pPr eaLnBrk="0" hangingPunct="0"/>
              <a:endParaRPr lang="en-US"/>
            </a:p>
          </p:txBody>
        </p:sp>
        <p:sp>
          <p:nvSpPr>
            <p:cNvPr id="12343" name="Oval 41"/>
            <p:cNvSpPr>
              <a:spLocks noChangeArrowheads="1"/>
            </p:cNvSpPr>
            <p:nvPr/>
          </p:nvSpPr>
          <p:spPr bwMode="auto">
            <a:xfrm>
              <a:off x="6880828" y="2577560"/>
              <a:ext cx="137160" cy="137160"/>
            </a:xfrm>
            <a:prstGeom prst="ellipse">
              <a:avLst/>
            </a:prstGeom>
            <a:solidFill>
              <a:srgbClr val="0000FF"/>
            </a:solidFill>
            <a:ln w="9525">
              <a:solidFill>
                <a:schemeClr val="tx1"/>
              </a:solidFill>
              <a:round/>
              <a:headEnd/>
              <a:tailEnd/>
            </a:ln>
          </p:spPr>
          <p:txBody>
            <a:bodyPr wrap="none" anchor="ctr"/>
            <a:lstStyle/>
            <a:p>
              <a:pPr eaLnBrk="0" hangingPunct="0"/>
              <a:endParaRPr lang="en-US"/>
            </a:p>
          </p:txBody>
        </p:sp>
        <p:sp>
          <p:nvSpPr>
            <p:cNvPr id="12344" name="Oval 42"/>
            <p:cNvSpPr>
              <a:spLocks noChangeArrowheads="1"/>
            </p:cNvSpPr>
            <p:nvPr/>
          </p:nvSpPr>
          <p:spPr bwMode="auto">
            <a:xfrm>
              <a:off x="6880828" y="3454335"/>
              <a:ext cx="137160" cy="137160"/>
            </a:xfrm>
            <a:prstGeom prst="ellipse">
              <a:avLst/>
            </a:prstGeom>
            <a:solidFill>
              <a:srgbClr val="0000FF"/>
            </a:solidFill>
            <a:ln w="9525">
              <a:solidFill>
                <a:schemeClr val="tx1"/>
              </a:solidFill>
              <a:round/>
              <a:headEnd/>
              <a:tailEnd/>
            </a:ln>
          </p:spPr>
          <p:txBody>
            <a:bodyPr wrap="none" anchor="ctr"/>
            <a:lstStyle/>
            <a:p>
              <a:pPr eaLnBrk="0" hangingPunct="0"/>
              <a:endParaRPr lang="en-US"/>
            </a:p>
          </p:txBody>
        </p:sp>
        <p:sp>
          <p:nvSpPr>
            <p:cNvPr id="12345" name="Oval 43"/>
            <p:cNvSpPr>
              <a:spLocks noChangeArrowheads="1"/>
            </p:cNvSpPr>
            <p:nvPr/>
          </p:nvSpPr>
          <p:spPr bwMode="auto">
            <a:xfrm>
              <a:off x="6880828" y="4271735"/>
              <a:ext cx="137160" cy="137160"/>
            </a:xfrm>
            <a:prstGeom prst="ellipse">
              <a:avLst/>
            </a:prstGeom>
            <a:solidFill>
              <a:srgbClr val="0000FF"/>
            </a:solidFill>
            <a:ln w="9525">
              <a:solidFill>
                <a:schemeClr val="tx1"/>
              </a:solidFill>
              <a:round/>
              <a:headEnd/>
              <a:tailEnd/>
            </a:ln>
          </p:spPr>
          <p:txBody>
            <a:bodyPr wrap="none" anchor="ctr"/>
            <a:lstStyle/>
            <a:p>
              <a:pPr eaLnBrk="0" hangingPunct="0"/>
              <a:endParaRPr lang="en-US"/>
            </a:p>
          </p:txBody>
        </p:sp>
        <p:sp>
          <p:nvSpPr>
            <p:cNvPr id="12346" name="Oval 44"/>
            <p:cNvSpPr>
              <a:spLocks noChangeArrowheads="1"/>
            </p:cNvSpPr>
            <p:nvPr/>
          </p:nvSpPr>
          <p:spPr bwMode="auto">
            <a:xfrm>
              <a:off x="6880828" y="5089135"/>
              <a:ext cx="137160" cy="137160"/>
            </a:xfrm>
            <a:prstGeom prst="ellipse">
              <a:avLst/>
            </a:prstGeom>
            <a:solidFill>
              <a:srgbClr val="0000FF"/>
            </a:solidFill>
            <a:ln w="9525">
              <a:solidFill>
                <a:schemeClr val="tx1"/>
              </a:solidFill>
              <a:round/>
              <a:headEnd/>
              <a:tailEnd/>
            </a:ln>
          </p:spPr>
          <p:txBody>
            <a:bodyPr wrap="none" anchor="ctr"/>
            <a:lstStyle/>
            <a:p>
              <a:pPr eaLnBrk="0" hangingPunct="0"/>
              <a:endParaRPr lang="en-US"/>
            </a:p>
          </p:txBody>
        </p:sp>
        <p:sp>
          <p:nvSpPr>
            <p:cNvPr id="12347" name="Oval 45"/>
            <p:cNvSpPr>
              <a:spLocks noChangeArrowheads="1"/>
            </p:cNvSpPr>
            <p:nvPr/>
          </p:nvSpPr>
          <p:spPr bwMode="auto">
            <a:xfrm>
              <a:off x="6880828" y="5942160"/>
              <a:ext cx="137160" cy="137160"/>
            </a:xfrm>
            <a:prstGeom prst="ellipse">
              <a:avLst/>
            </a:prstGeom>
            <a:solidFill>
              <a:srgbClr val="0000FF"/>
            </a:solidFill>
            <a:ln w="9525">
              <a:solidFill>
                <a:schemeClr val="tx1"/>
              </a:solidFill>
              <a:round/>
              <a:headEnd/>
              <a:tailEnd/>
            </a:ln>
          </p:spPr>
          <p:txBody>
            <a:bodyPr wrap="none" anchor="ctr"/>
            <a:lstStyle/>
            <a:p>
              <a:pPr eaLnBrk="0" hangingPunct="0"/>
              <a:endParaRPr lang="en-US"/>
            </a:p>
          </p:txBody>
        </p:sp>
        <p:sp>
          <p:nvSpPr>
            <p:cNvPr id="126" name="Multiply 125"/>
            <p:cNvSpPr/>
            <p:nvPr/>
          </p:nvSpPr>
          <p:spPr>
            <a:xfrm>
              <a:off x="1897909" y="2059535"/>
              <a:ext cx="204644" cy="202677"/>
            </a:xfrm>
            <a:prstGeom prst="mathMultiply">
              <a:avLst/>
            </a:prstGeom>
            <a:solidFill>
              <a:srgbClr val="0000FF"/>
            </a:solid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27" name="Flowchart: Extract 46"/>
            <p:cNvSpPr>
              <a:spLocks/>
            </p:cNvSpPr>
            <p:nvPr/>
          </p:nvSpPr>
          <p:spPr>
            <a:xfrm>
              <a:off x="2431756" y="1905496"/>
              <a:ext cx="133464" cy="137824"/>
            </a:xfrm>
            <a:prstGeom prst="flowChartExtract">
              <a:avLst/>
            </a:prstGeom>
            <a:solidFill>
              <a:srgbClr val="0000FF"/>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28" name="Multiply 127"/>
            <p:cNvSpPr/>
            <p:nvPr/>
          </p:nvSpPr>
          <p:spPr>
            <a:xfrm>
              <a:off x="3241426" y="2059535"/>
              <a:ext cx="204638" cy="202677"/>
            </a:xfrm>
            <a:prstGeom prst="mathMultiply">
              <a:avLst/>
            </a:prstGeom>
            <a:solidFill>
              <a:srgbClr val="0000FF"/>
            </a:solid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29" name="Flowchart: Extract 48"/>
            <p:cNvSpPr>
              <a:spLocks/>
            </p:cNvSpPr>
            <p:nvPr/>
          </p:nvSpPr>
          <p:spPr>
            <a:xfrm>
              <a:off x="3775272" y="1905496"/>
              <a:ext cx="133459" cy="137824"/>
            </a:xfrm>
            <a:prstGeom prst="flowChartExtract">
              <a:avLst/>
            </a:prstGeom>
            <a:solidFill>
              <a:srgbClr val="0000FF"/>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30" name="Multiply 129"/>
            <p:cNvSpPr/>
            <p:nvPr/>
          </p:nvSpPr>
          <p:spPr>
            <a:xfrm>
              <a:off x="4558248" y="2059535"/>
              <a:ext cx="204638" cy="202677"/>
            </a:xfrm>
            <a:prstGeom prst="mathMultiply">
              <a:avLst/>
            </a:prstGeom>
            <a:solidFill>
              <a:srgbClr val="0000FF"/>
            </a:solid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31" name="Flowchart: Extract 50"/>
            <p:cNvSpPr>
              <a:spLocks/>
            </p:cNvSpPr>
            <p:nvPr/>
          </p:nvSpPr>
          <p:spPr>
            <a:xfrm>
              <a:off x="5083194" y="1905496"/>
              <a:ext cx="142359" cy="137824"/>
            </a:xfrm>
            <a:prstGeom prst="flowChartExtract">
              <a:avLst/>
            </a:prstGeom>
            <a:solidFill>
              <a:srgbClr val="0000FF"/>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32" name="Multiply 131"/>
            <p:cNvSpPr/>
            <p:nvPr/>
          </p:nvSpPr>
          <p:spPr>
            <a:xfrm>
              <a:off x="5839480" y="2059535"/>
              <a:ext cx="213539" cy="202677"/>
            </a:xfrm>
            <a:prstGeom prst="mathMultiply">
              <a:avLst/>
            </a:prstGeom>
            <a:solidFill>
              <a:srgbClr val="0000FF"/>
            </a:solid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33" name="Flowchart: Extract 52"/>
            <p:cNvSpPr>
              <a:spLocks/>
            </p:cNvSpPr>
            <p:nvPr/>
          </p:nvSpPr>
          <p:spPr>
            <a:xfrm>
              <a:off x="6373326" y="1905496"/>
              <a:ext cx="133459" cy="137824"/>
            </a:xfrm>
            <a:prstGeom prst="flowChartExtract">
              <a:avLst/>
            </a:prstGeom>
            <a:solidFill>
              <a:srgbClr val="0000FF"/>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34" name="Multiply 133"/>
            <p:cNvSpPr/>
            <p:nvPr/>
          </p:nvSpPr>
          <p:spPr>
            <a:xfrm>
              <a:off x="7129606" y="2059535"/>
              <a:ext cx="204644" cy="202677"/>
            </a:xfrm>
            <a:prstGeom prst="mathMultiply">
              <a:avLst/>
            </a:prstGeom>
            <a:solidFill>
              <a:srgbClr val="0000FF"/>
            </a:solid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35" name="Flowchart: Extract 94"/>
            <p:cNvSpPr>
              <a:spLocks/>
            </p:cNvSpPr>
            <p:nvPr/>
          </p:nvSpPr>
          <p:spPr>
            <a:xfrm>
              <a:off x="7663453" y="1905496"/>
              <a:ext cx="133464" cy="137824"/>
            </a:xfrm>
            <a:prstGeom prst="flowChartExtract">
              <a:avLst/>
            </a:prstGeom>
            <a:solidFill>
              <a:srgbClr val="0000FF"/>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36" name="Multiply 135"/>
            <p:cNvSpPr/>
            <p:nvPr/>
          </p:nvSpPr>
          <p:spPr>
            <a:xfrm>
              <a:off x="1897909" y="2870252"/>
              <a:ext cx="204644" cy="210786"/>
            </a:xfrm>
            <a:prstGeom prst="mathMultiply">
              <a:avLst/>
            </a:prstGeom>
            <a:solidFill>
              <a:srgbClr val="0000FF"/>
            </a:solid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37" name="Flowchart: Extract 105"/>
            <p:cNvSpPr>
              <a:spLocks/>
            </p:cNvSpPr>
            <p:nvPr/>
          </p:nvSpPr>
          <p:spPr>
            <a:xfrm>
              <a:off x="2431756" y="2716213"/>
              <a:ext cx="133464" cy="137824"/>
            </a:xfrm>
            <a:prstGeom prst="flowChartExtract">
              <a:avLst/>
            </a:prstGeom>
            <a:solidFill>
              <a:srgbClr val="0000FF"/>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38" name="Multiply 137"/>
            <p:cNvSpPr/>
            <p:nvPr/>
          </p:nvSpPr>
          <p:spPr>
            <a:xfrm>
              <a:off x="3241426" y="2870252"/>
              <a:ext cx="204638" cy="210786"/>
            </a:xfrm>
            <a:prstGeom prst="mathMultiply">
              <a:avLst/>
            </a:prstGeom>
            <a:solidFill>
              <a:srgbClr val="0000FF"/>
            </a:solid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39" name="Flowchart: Extract 107"/>
            <p:cNvSpPr>
              <a:spLocks/>
            </p:cNvSpPr>
            <p:nvPr/>
          </p:nvSpPr>
          <p:spPr>
            <a:xfrm>
              <a:off x="3775272" y="2716213"/>
              <a:ext cx="133459" cy="137824"/>
            </a:xfrm>
            <a:prstGeom prst="flowChartExtract">
              <a:avLst/>
            </a:prstGeom>
            <a:solidFill>
              <a:srgbClr val="0000FF"/>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40" name="Multiply 139"/>
            <p:cNvSpPr/>
            <p:nvPr/>
          </p:nvSpPr>
          <p:spPr>
            <a:xfrm>
              <a:off x="4558248" y="2870252"/>
              <a:ext cx="204638" cy="210786"/>
            </a:xfrm>
            <a:prstGeom prst="mathMultiply">
              <a:avLst/>
            </a:prstGeom>
            <a:solidFill>
              <a:srgbClr val="0000FF"/>
            </a:solid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41" name="Flowchart: Extract 109"/>
            <p:cNvSpPr>
              <a:spLocks/>
            </p:cNvSpPr>
            <p:nvPr/>
          </p:nvSpPr>
          <p:spPr>
            <a:xfrm>
              <a:off x="5083194" y="2716213"/>
              <a:ext cx="142359" cy="137824"/>
            </a:xfrm>
            <a:prstGeom prst="flowChartExtract">
              <a:avLst/>
            </a:prstGeom>
            <a:solidFill>
              <a:srgbClr val="0000FF"/>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42" name="Multiply 141"/>
            <p:cNvSpPr/>
            <p:nvPr/>
          </p:nvSpPr>
          <p:spPr>
            <a:xfrm>
              <a:off x="5839480" y="2870252"/>
              <a:ext cx="213539" cy="210786"/>
            </a:xfrm>
            <a:prstGeom prst="mathMultiply">
              <a:avLst/>
            </a:prstGeom>
            <a:solidFill>
              <a:srgbClr val="0000FF"/>
            </a:solid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43" name="Flowchart: Extract 111"/>
            <p:cNvSpPr>
              <a:spLocks/>
            </p:cNvSpPr>
            <p:nvPr/>
          </p:nvSpPr>
          <p:spPr>
            <a:xfrm>
              <a:off x="6373326" y="2716213"/>
              <a:ext cx="133459" cy="137824"/>
            </a:xfrm>
            <a:prstGeom prst="flowChartExtract">
              <a:avLst/>
            </a:prstGeom>
            <a:solidFill>
              <a:srgbClr val="0000FF"/>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44" name="Multiply 143"/>
            <p:cNvSpPr/>
            <p:nvPr/>
          </p:nvSpPr>
          <p:spPr>
            <a:xfrm>
              <a:off x="7129606" y="2870252"/>
              <a:ext cx="204644" cy="210786"/>
            </a:xfrm>
            <a:prstGeom prst="mathMultiply">
              <a:avLst/>
            </a:prstGeom>
            <a:solidFill>
              <a:srgbClr val="0000FF"/>
            </a:solid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45" name="Flowchart: Extract 113"/>
            <p:cNvSpPr>
              <a:spLocks/>
            </p:cNvSpPr>
            <p:nvPr/>
          </p:nvSpPr>
          <p:spPr>
            <a:xfrm>
              <a:off x="7663453" y="2716213"/>
              <a:ext cx="133464" cy="137824"/>
            </a:xfrm>
            <a:prstGeom prst="flowChartExtract">
              <a:avLst/>
            </a:prstGeom>
            <a:solidFill>
              <a:srgbClr val="0000FF"/>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46" name="Multiply 145"/>
            <p:cNvSpPr/>
            <p:nvPr/>
          </p:nvSpPr>
          <p:spPr>
            <a:xfrm>
              <a:off x="1897909" y="3745826"/>
              <a:ext cx="204644" cy="202677"/>
            </a:xfrm>
            <a:prstGeom prst="mathMultiply">
              <a:avLst/>
            </a:prstGeom>
            <a:solidFill>
              <a:srgbClr val="0000FF"/>
            </a:solid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47" name="Flowchart: Extract 115"/>
            <p:cNvSpPr>
              <a:spLocks/>
            </p:cNvSpPr>
            <p:nvPr/>
          </p:nvSpPr>
          <p:spPr>
            <a:xfrm>
              <a:off x="2431756" y="3591787"/>
              <a:ext cx="133464" cy="137824"/>
            </a:xfrm>
            <a:prstGeom prst="flowChartExtract">
              <a:avLst/>
            </a:prstGeom>
            <a:solidFill>
              <a:srgbClr val="0000FF"/>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48" name="Multiply 147"/>
            <p:cNvSpPr/>
            <p:nvPr/>
          </p:nvSpPr>
          <p:spPr>
            <a:xfrm>
              <a:off x="3241426" y="3745826"/>
              <a:ext cx="204638" cy="202677"/>
            </a:xfrm>
            <a:prstGeom prst="mathMultiply">
              <a:avLst/>
            </a:prstGeom>
            <a:solidFill>
              <a:srgbClr val="0000FF"/>
            </a:solid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49" name="Flowchart: Extract 117"/>
            <p:cNvSpPr>
              <a:spLocks/>
            </p:cNvSpPr>
            <p:nvPr/>
          </p:nvSpPr>
          <p:spPr>
            <a:xfrm>
              <a:off x="3775272" y="3591787"/>
              <a:ext cx="133459" cy="137824"/>
            </a:xfrm>
            <a:prstGeom prst="flowChartExtract">
              <a:avLst/>
            </a:prstGeom>
            <a:solidFill>
              <a:srgbClr val="0000FF"/>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50" name="Multiply 149"/>
            <p:cNvSpPr/>
            <p:nvPr/>
          </p:nvSpPr>
          <p:spPr>
            <a:xfrm>
              <a:off x="4558248" y="3745826"/>
              <a:ext cx="204638" cy="202677"/>
            </a:xfrm>
            <a:prstGeom prst="mathMultiply">
              <a:avLst/>
            </a:prstGeom>
            <a:solidFill>
              <a:srgbClr val="0000FF"/>
            </a:solid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51" name="Flowchart: Extract 119"/>
            <p:cNvSpPr>
              <a:spLocks/>
            </p:cNvSpPr>
            <p:nvPr/>
          </p:nvSpPr>
          <p:spPr>
            <a:xfrm>
              <a:off x="5083194" y="3591787"/>
              <a:ext cx="142359" cy="137824"/>
            </a:xfrm>
            <a:prstGeom prst="flowChartExtract">
              <a:avLst/>
            </a:prstGeom>
            <a:solidFill>
              <a:srgbClr val="0000FF"/>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52" name="Multiply 151"/>
            <p:cNvSpPr/>
            <p:nvPr/>
          </p:nvSpPr>
          <p:spPr>
            <a:xfrm>
              <a:off x="5839480" y="3745826"/>
              <a:ext cx="213539" cy="202677"/>
            </a:xfrm>
            <a:prstGeom prst="mathMultiply">
              <a:avLst/>
            </a:prstGeom>
            <a:solidFill>
              <a:srgbClr val="0000FF"/>
            </a:solid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53" name="Flowchart: Extract 121"/>
            <p:cNvSpPr>
              <a:spLocks/>
            </p:cNvSpPr>
            <p:nvPr/>
          </p:nvSpPr>
          <p:spPr>
            <a:xfrm>
              <a:off x="6373326" y="3591787"/>
              <a:ext cx="133459" cy="137824"/>
            </a:xfrm>
            <a:prstGeom prst="flowChartExtract">
              <a:avLst/>
            </a:prstGeom>
            <a:solidFill>
              <a:srgbClr val="0000FF"/>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54" name="Multiply 153"/>
            <p:cNvSpPr/>
            <p:nvPr/>
          </p:nvSpPr>
          <p:spPr>
            <a:xfrm>
              <a:off x="7129606" y="3745826"/>
              <a:ext cx="204644" cy="202677"/>
            </a:xfrm>
            <a:prstGeom prst="mathMultiply">
              <a:avLst/>
            </a:prstGeom>
            <a:solidFill>
              <a:srgbClr val="0000FF"/>
            </a:solid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55" name="Flowchart: Extract 123"/>
            <p:cNvSpPr>
              <a:spLocks/>
            </p:cNvSpPr>
            <p:nvPr/>
          </p:nvSpPr>
          <p:spPr>
            <a:xfrm>
              <a:off x="7663453" y="3591787"/>
              <a:ext cx="133464" cy="137824"/>
            </a:xfrm>
            <a:prstGeom prst="flowChartExtract">
              <a:avLst/>
            </a:prstGeom>
            <a:solidFill>
              <a:srgbClr val="0000FF"/>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56" name="Multiply 155"/>
            <p:cNvSpPr/>
            <p:nvPr/>
          </p:nvSpPr>
          <p:spPr>
            <a:xfrm>
              <a:off x="1897909" y="4613290"/>
              <a:ext cx="204644" cy="210786"/>
            </a:xfrm>
            <a:prstGeom prst="mathMultiply">
              <a:avLst/>
            </a:prstGeom>
            <a:solidFill>
              <a:srgbClr val="0000FF"/>
            </a:solid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57" name="Flowchart: Extract 125"/>
            <p:cNvSpPr>
              <a:spLocks/>
            </p:cNvSpPr>
            <p:nvPr/>
          </p:nvSpPr>
          <p:spPr>
            <a:xfrm>
              <a:off x="2431756" y="4467361"/>
              <a:ext cx="133464" cy="129715"/>
            </a:xfrm>
            <a:prstGeom prst="flowChartExtract">
              <a:avLst/>
            </a:prstGeom>
            <a:solidFill>
              <a:srgbClr val="0000FF"/>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58" name="Multiply 157"/>
            <p:cNvSpPr/>
            <p:nvPr/>
          </p:nvSpPr>
          <p:spPr>
            <a:xfrm>
              <a:off x="3241426" y="4613290"/>
              <a:ext cx="204638" cy="210786"/>
            </a:xfrm>
            <a:prstGeom prst="mathMultiply">
              <a:avLst/>
            </a:prstGeom>
            <a:solidFill>
              <a:srgbClr val="0000FF"/>
            </a:solid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59" name="Flowchart: Extract 127"/>
            <p:cNvSpPr>
              <a:spLocks/>
            </p:cNvSpPr>
            <p:nvPr/>
          </p:nvSpPr>
          <p:spPr>
            <a:xfrm>
              <a:off x="3775272" y="4467361"/>
              <a:ext cx="133459" cy="129715"/>
            </a:xfrm>
            <a:prstGeom prst="flowChartExtract">
              <a:avLst/>
            </a:prstGeom>
            <a:solidFill>
              <a:srgbClr val="0000FF"/>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60" name="Multiply 159"/>
            <p:cNvSpPr/>
            <p:nvPr/>
          </p:nvSpPr>
          <p:spPr>
            <a:xfrm>
              <a:off x="4558248" y="4613290"/>
              <a:ext cx="204638" cy="210786"/>
            </a:xfrm>
            <a:prstGeom prst="mathMultiply">
              <a:avLst/>
            </a:prstGeom>
            <a:solidFill>
              <a:srgbClr val="0000FF"/>
            </a:solid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61" name="Flowchart: Extract 129"/>
            <p:cNvSpPr>
              <a:spLocks/>
            </p:cNvSpPr>
            <p:nvPr/>
          </p:nvSpPr>
          <p:spPr>
            <a:xfrm>
              <a:off x="5083194" y="4467361"/>
              <a:ext cx="142359" cy="129715"/>
            </a:xfrm>
            <a:prstGeom prst="flowChartExtract">
              <a:avLst/>
            </a:prstGeom>
            <a:solidFill>
              <a:srgbClr val="0000FF"/>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62" name="Multiply 161"/>
            <p:cNvSpPr/>
            <p:nvPr/>
          </p:nvSpPr>
          <p:spPr>
            <a:xfrm>
              <a:off x="5839480" y="4613290"/>
              <a:ext cx="213539" cy="210786"/>
            </a:xfrm>
            <a:prstGeom prst="mathMultiply">
              <a:avLst/>
            </a:prstGeom>
            <a:solidFill>
              <a:srgbClr val="0000FF"/>
            </a:solid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63" name="Flowchart: Extract 131"/>
            <p:cNvSpPr>
              <a:spLocks/>
            </p:cNvSpPr>
            <p:nvPr/>
          </p:nvSpPr>
          <p:spPr>
            <a:xfrm>
              <a:off x="6373326" y="4467361"/>
              <a:ext cx="133459" cy="129715"/>
            </a:xfrm>
            <a:prstGeom prst="flowChartExtract">
              <a:avLst/>
            </a:prstGeom>
            <a:solidFill>
              <a:srgbClr val="0000FF"/>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64" name="Multiply 163"/>
            <p:cNvSpPr/>
            <p:nvPr/>
          </p:nvSpPr>
          <p:spPr>
            <a:xfrm>
              <a:off x="7129606" y="4613290"/>
              <a:ext cx="204644" cy="210786"/>
            </a:xfrm>
            <a:prstGeom prst="mathMultiply">
              <a:avLst/>
            </a:prstGeom>
            <a:solidFill>
              <a:srgbClr val="0000FF"/>
            </a:solid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65" name="Flowchart: Extract 133"/>
            <p:cNvSpPr>
              <a:spLocks/>
            </p:cNvSpPr>
            <p:nvPr/>
          </p:nvSpPr>
          <p:spPr>
            <a:xfrm>
              <a:off x="7663453" y="4467361"/>
              <a:ext cx="133464" cy="129715"/>
            </a:xfrm>
            <a:prstGeom prst="flowChartExtract">
              <a:avLst/>
            </a:prstGeom>
            <a:solidFill>
              <a:srgbClr val="0000FF"/>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66" name="Multiply 165"/>
            <p:cNvSpPr/>
            <p:nvPr/>
          </p:nvSpPr>
          <p:spPr>
            <a:xfrm>
              <a:off x="1897909" y="5440221"/>
              <a:ext cx="204644" cy="210786"/>
            </a:xfrm>
            <a:prstGeom prst="mathMultiply">
              <a:avLst/>
            </a:prstGeom>
            <a:solidFill>
              <a:srgbClr val="0000FF"/>
            </a:solid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67" name="Flowchart: Extract 135"/>
            <p:cNvSpPr>
              <a:spLocks/>
            </p:cNvSpPr>
            <p:nvPr/>
          </p:nvSpPr>
          <p:spPr>
            <a:xfrm>
              <a:off x="2431756" y="5294292"/>
              <a:ext cx="133464" cy="129715"/>
            </a:xfrm>
            <a:prstGeom prst="flowChartExtract">
              <a:avLst/>
            </a:prstGeom>
            <a:solidFill>
              <a:srgbClr val="0000FF"/>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68" name="Multiply 167"/>
            <p:cNvSpPr/>
            <p:nvPr/>
          </p:nvSpPr>
          <p:spPr>
            <a:xfrm>
              <a:off x="3241426" y="5440221"/>
              <a:ext cx="204638" cy="210786"/>
            </a:xfrm>
            <a:prstGeom prst="mathMultiply">
              <a:avLst/>
            </a:prstGeom>
            <a:solidFill>
              <a:srgbClr val="0000FF"/>
            </a:solid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69" name="Flowchart: Extract 137"/>
            <p:cNvSpPr>
              <a:spLocks/>
            </p:cNvSpPr>
            <p:nvPr/>
          </p:nvSpPr>
          <p:spPr>
            <a:xfrm>
              <a:off x="3775272" y="5294292"/>
              <a:ext cx="133459" cy="129715"/>
            </a:xfrm>
            <a:prstGeom prst="flowChartExtract">
              <a:avLst/>
            </a:prstGeom>
            <a:solidFill>
              <a:srgbClr val="0000FF"/>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70" name="Multiply 169"/>
            <p:cNvSpPr/>
            <p:nvPr/>
          </p:nvSpPr>
          <p:spPr>
            <a:xfrm>
              <a:off x="4558248" y="5440221"/>
              <a:ext cx="204638" cy="210786"/>
            </a:xfrm>
            <a:prstGeom prst="mathMultiply">
              <a:avLst/>
            </a:prstGeom>
            <a:solidFill>
              <a:srgbClr val="0000FF"/>
            </a:solid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71" name="Flowchart: Extract 139"/>
            <p:cNvSpPr>
              <a:spLocks/>
            </p:cNvSpPr>
            <p:nvPr/>
          </p:nvSpPr>
          <p:spPr>
            <a:xfrm>
              <a:off x="5083194" y="5294292"/>
              <a:ext cx="142359" cy="129715"/>
            </a:xfrm>
            <a:prstGeom prst="flowChartExtract">
              <a:avLst/>
            </a:prstGeom>
            <a:solidFill>
              <a:srgbClr val="0000FF"/>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72" name="Multiply 171"/>
            <p:cNvSpPr/>
            <p:nvPr/>
          </p:nvSpPr>
          <p:spPr>
            <a:xfrm>
              <a:off x="5839480" y="5440221"/>
              <a:ext cx="213539" cy="210786"/>
            </a:xfrm>
            <a:prstGeom prst="mathMultiply">
              <a:avLst/>
            </a:prstGeom>
            <a:solidFill>
              <a:srgbClr val="0000FF"/>
            </a:solid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73" name="Flowchart: Extract 141"/>
            <p:cNvSpPr>
              <a:spLocks/>
            </p:cNvSpPr>
            <p:nvPr/>
          </p:nvSpPr>
          <p:spPr>
            <a:xfrm>
              <a:off x="6373326" y="5294292"/>
              <a:ext cx="133459" cy="129715"/>
            </a:xfrm>
            <a:prstGeom prst="flowChartExtract">
              <a:avLst/>
            </a:prstGeom>
            <a:solidFill>
              <a:srgbClr val="0000FF"/>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74" name="Multiply 173"/>
            <p:cNvSpPr/>
            <p:nvPr/>
          </p:nvSpPr>
          <p:spPr>
            <a:xfrm>
              <a:off x="7129606" y="5440221"/>
              <a:ext cx="204644" cy="210786"/>
            </a:xfrm>
            <a:prstGeom prst="mathMultiply">
              <a:avLst/>
            </a:prstGeom>
            <a:solidFill>
              <a:srgbClr val="0000FF"/>
            </a:solid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75" name="Flowchart: Extract 143"/>
            <p:cNvSpPr>
              <a:spLocks/>
            </p:cNvSpPr>
            <p:nvPr/>
          </p:nvSpPr>
          <p:spPr>
            <a:xfrm>
              <a:off x="7663453" y="5294292"/>
              <a:ext cx="133464" cy="129715"/>
            </a:xfrm>
            <a:prstGeom prst="flowChartExtract">
              <a:avLst/>
            </a:prstGeom>
            <a:solidFill>
              <a:srgbClr val="0000FF"/>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76" name="Multiply 175"/>
            <p:cNvSpPr/>
            <p:nvPr/>
          </p:nvSpPr>
          <p:spPr>
            <a:xfrm>
              <a:off x="1897909" y="6299581"/>
              <a:ext cx="204644" cy="202682"/>
            </a:xfrm>
            <a:prstGeom prst="mathMultiply">
              <a:avLst/>
            </a:prstGeom>
            <a:solidFill>
              <a:srgbClr val="0000FF"/>
            </a:solid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77" name="Flowchart: Extract 145"/>
            <p:cNvSpPr>
              <a:spLocks/>
            </p:cNvSpPr>
            <p:nvPr/>
          </p:nvSpPr>
          <p:spPr>
            <a:xfrm>
              <a:off x="2431756" y="6145548"/>
              <a:ext cx="133464" cy="137819"/>
            </a:xfrm>
            <a:prstGeom prst="flowChartExtract">
              <a:avLst/>
            </a:prstGeom>
            <a:solidFill>
              <a:srgbClr val="0000FF"/>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78" name="Multiply 177"/>
            <p:cNvSpPr/>
            <p:nvPr/>
          </p:nvSpPr>
          <p:spPr>
            <a:xfrm>
              <a:off x="3241426" y="6299581"/>
              <a:ext cx="204638" cy="202682"/>
            </a:xfrm>
            <a:prstGeom prst="mathMultiply">
              <a:avLst/>
            </a:prstGeom>
            <a:solidFill>
              <a:srgbClr val="0000FF"/>
            </a:solid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79" name="Flowchart: Extract 147"/>
            <p:cNvSpPr>
              <a:spLocks/>
            </p:cNvSpPr>
            <p:nvPr/>
          </p:nvSpPr>
          <p:spPr>
            <a:xfrm>
              <a:off x="3775272" y="6145548"/>
              <a:ext cx="133459" cy="137819"/>
            </a:xfrm>
            <a:prstGeom prst="flowChartExtract">
              <a:avLst/>
            </a:prstGeom>
            <a:solidFill>
              <a:srgbClr val="0000FF"/>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80" name="Multiply 179"/>
            <p:cNvSpPr/>
            <p:nvPr/>
          </p:nvSpPr>
          <p:spPr>
            <a:xfrm>
              <a:off x="4558248" y="6299581"/>
              <a:ext cx="204638" cy="202682"/>
            </a:xfrm>
            <a:prstGeom prst="mathMultiply">
              <a:avLst/>
            </a:prstGeom>
            <a:solidFill>
              <a:srgbClr val="0000FF"/>
            </a:solid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81" name="Flowchart: Extract 149"/>
            <p:cNvSpPr>
              <a:spLocks/>
            </p:cNvSpPr>
            <p:nvPr/>
          </p:nvSpPr>
          <p:spPr>
            <a:xfrm>
              <a:off x="5083194" y="6145548"/>
              <a:ext cx="142359" cy="137819"/>
            </a:xfrm>
            <a:prstGeom prst="flowChartExtract">
              <a:avLst/>
            </a:prstGeom>
            <a:solidFill>
              <a:srgbClr val="0000FF"/>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82" name="Multiply 181"/>
            <p:cNvSpPr/>
            <p:nvPr/>
          </p:nvSpPr>
          <p:spPr>
            <a:xfrm>
              <a:off x="5839480" y="6299581"/>
              <a:ext cx="213539" cy="202682"/>
            </a:xfrm>
            <a:prstGeom prst="mathMultiply">
              <a:avLst/>
            </a:prstGeom>
            <a:solidFill>
              <a:srgbClr val="0000FF"/>
            </a:solid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83" name="Flowchart: Extract 151"/>
            <p:cNvSpPr>
              <a:spLocks/>
            </p:cNvSpPr>
            <p:nvPr/>
          </p:nvSpPr>
          <p:spPr>
            <a:xfrm>
              <a:off x="6373326" y="6145548"/>
              <a:ext cx="133459" cy="137819"/>
            </a:xfrm>
            <a:prstGeom prst="flowChartExtract">
              <a:avLst/>
            </a:prstGeom>
            <a:solidFill>
              <a:srgbClr val="0000FF"/>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84" name="Multiply 183"/>
            <p:cNvSpPr/>
            <p:nvPr/>
          </p:nvSpPr>
          <p:spPr>
            <a:xfrm>
              <a:off x="7129606" y="6299581"/>
              <a:ext cx="204644" cy="202682"/>
            </a:xfrm>
            <a:prstGeom prst="mathMultiply">
              <a:avLst/>
            </a:prstGeom>
            <a:solidFill>
              <a:srgbClr val="0000FF"/>
            </a:solidFill>
            <a:ln w="952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sp>
          <p:nvSpPr>
            <p:cNvPr id="185" name="Flowchart: Extract 153"/>
            <p:cNvSpPr>
              <a:spLocks/>
            </p:cNvSpPr>
            <p:nvPr/>
          </p:nvSpPr>
          <p:spPr>
            <a:xfrm>
              <a:off x="7663453" y="6145548"/>
              <a:ext cx="133464" cy="137819"/>
            </a:xfrm>
            <a:prstGeom prst="flowChartExtract">
              <a:avLst/>
            </a:prstGeom>
            <a:solidFill>
              <a:srgbClr val="0000FF"/>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grpSp>
    </p:spTree>
    <p:extLst>
      <p:ext uri="{BB962C8B-B14F-4D97-AF65-F5344CB8AC3E}">
        <p14:creationId xmlns:p14="http://schemas.microsoft.com/office/powerpoint/2010/main" val="217580648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066800" y="0"/>
            <a:ext cx="8153400" cy="990600"/>
          </a:xfrm>
        </p:spPr>
        <p:txBody>
          <a:bodyPr>
            <a:normAutofit fontScale="90000"/>
          </a:bodyPr>
          <a:lstStyle/>
          <a:p>
            <a:r>
              <a:rPr lang="en-US" dirty="0">
                <a:latin typeface="Arial" charset="0"/>
              </a:rPr>
              <a:t>Systematic </a:t>
            </a:r>
            <a:r>
              <a:rPr lang="en-US" dirty="0" smtClean="0">
                <a:latin typeface="Arial" charset="0"/>
              </a:rPr>
              <a:t>Planning</a:t>
            </a:r>
            <a:br>
              <a:rPr lang="en-US" dirty="0" smtClean="0">
                <a:latin typeface="Arial" charset="0"/>
              </a:rPr>
            </a:br>
            <a:r>
              <a:rPr lang="en-US" dirty="0" smtClean="0">
                <a:latin typeface="Arial" charset="0"/>
              </a:rPr>
              <a:t> </a:t>
            </a:r>
            <a:r>
              <a:rPr lang="en-US" sz="3600" b="0" dirty="0" smtClean="0">
                <a:latin typeface="Arial" charset="0"/>
              </a:rPr>
              <a:t>Sample Collection Components</a:t>
            </a:r>
            <a:endParaRPr lang="en-US" sz="3600" b="0" dirty="0">
              <a:latin typeface="Arial" charset="0"/>
            </a:endParaRPr>
          </a:p>
        </p:txBody>
      </p:sp>
      <p:sp>
        <p:nvSpPr>
          <p:cNvPr id="17411" name="Rectangle 3"/>
          <p:cNvSpPr>
            <a:spLocks noGrp="1" noChangeArrowheads="1"/>
          </p:cNvSpPr>
          <p:nvPr>
            <p:ph sz="quarter" idx="1"/>
          </p:nvPr>
        </p:nvSpPr>
        <p:spPr>
          <a:xfrm>
            <a:off x="381000" y="1219200"/>
            <a:ext cx="7696200" cy="5029201"/>
          </a:xfrm>
        </p:spPr>
        <p:txBody>
          <a:bodyPr>
            <a:normAutofit fontScale="92500" lnSpcReduction="10000"/>
          </a:bodyPr>
          <a:lstStyle/>
          <a:p>
            <a:r>
              <a:rPr lang="en-US" b="1" dirty="0" smtClean="0">
                <a:latin typeface="Arial" charset="0"/>
              </a:rPr>
              <a:t>Decision Unit (DU) / Sampling Design </a:t>
            </a:r>
          </a:p>
          <a:p>
            <a:pPr lvl="1"/>
            <a:r>
              <a:rPr lang="en-US" dirty="0" smtClean="0">
                <a:latin typeface="Arial" charset="0"/>
              </a:rPr>
              <a:t>Simple random sampling</a:t>
            </a:r>
          </a:p>
          <a:p>
            <a:pPr lvl="1"/>
            <a:r>
              <a:rPr lang="en-US" dirty="0" smtClean="0">
                <a:latin typeface="Arial" charset="0"/>
              </a:rPr>
              <a:t>Random sampling within a grid </a:t>
            </a:r>
          </a:p>
          <a:p>
            <a:pPr lvl="1"/>
            <a:r>
              <a:rPr lang="en-US" dirty="0" smtClean="0">
                <a:latin typeface="Arial" charset="0"/>
              </a:rPr>
              <a:t>Systematic </a:t>
            </a:r>
            <a:r>
              <a:rPr lang="en-US" dirty="0">
                <a:latin typeface="Arial" charset="0"/>
              </a:rPr>
              <a:t>random </a:t>
            </a:r>
            <a:r>
              <a:rPr lang="en-US" dirty="0" smtClean="0">
                <a:latin typeface="Arial" charset="0"/>
              </a:rPr>
              <a:t>sampling</a:t>
            </a:r>
          </a:p>
          <a:p>
            <a:pPr lvl="1"/>
            <a:endParaRPr lang="en-US" dirty="0">
              <a:latin typeface="Arial" charset="0"/>
            </a:endParaRPr>
          </a:p>
          <a:p>
            <a:r>
              <a:rPr lang="en-US" b="1" dirty="0">
                <a:latin typeface="Arial" charset="0"/>
              </a:rPr>
              <a:t>Sampling tools</a:t>
            </a:r>
          </a:p>
          <a:p>
            <a:pPr lvl="1"/>
            <a:r>
              <a:rPr lang="en-US" dirty="0">
                <a:latin typeface="Arial" charset="0"/>
              </a:rPr>
              <a:t>Core shaped</a:t>
            </a:r>
          </a:p>
          <a:p>
            <a:pPr lvl="1"/>
            <a:r>
              <a:rPr lang="en-US" dirty="0">
                <a:latin typeface="Arial" charset="0"/>
              </a:rPr>
              <a:t>Adequate </a:t>
            </a:r>
            <a:r>
              <a:rPr lang="en-US" dirty="0" smtClean="0">
                <a:latin typeface="Arial" charset="0"/>
              </a:rPr>
              <a:t>diameter</a:t>
            </a:r>
          </a:p>
          <a:p>
            <a:pPr lvl="1"/>
            <a:endParaRPr lang="en-US" dirty="0">
              <a:latin typeface="Arial" charset="0"/>
            </a:endParaRPr>
          </a:p>
          <a:p>
            <a:r>
              <a:rPr lang="en-US" b="1" dirty="0" smtClean="0">
                <a:latin typeface="Arial" charset="0"/>
              </a:rPr>
              <a:t>Mass</a:t>
            </a:r>
          </a:p>
          <a:p>
            <a:pPr lvl="1"/>
            <a:r>
              <a:rPr lang="en-US" dirty="0" smtClean="0">
                <a:latin typeface="Arial" charset="0"/>
              </a:rPr>
              <a:t>Increment </a:t>
            </a:r>
            <a:r>
              <a:rPr lang="en-US" dirty="0">
                <a:latin typeface="Arial" charset="0"/>
              </a:rPr>
              <a:t>mass</a:t>
            </a:r>
          </a:p>
          <a:p>
            <a:pPr lvl="1"/>
            <a:r>
              <a:rPr lang="en-US" dirty="0">
                <a:latin typeface="Arial" charset="0"/>
              </a:rPr>
              <a:t>Sample mass </a:t>
            </a:r>
          </a:p>
        </p:txBody>
      </p:sp>
      <p:sp>
        <p:nvSpPr>
          <p:cNvPr id="17412" name="Rectangle 3"/>
          <p:cNvSpPr>
            <a:spLocks noChangeArrowheads="1"/>
          </p:cNvSpPr>
          <p:nvPr/>
        </p:nvSpPr>
        <p:spPr bwMode="auto">
          <a:xfrm>
            <a:off x="3292475" y="6475413"/>
            <a:ext cx="3133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t>ITRC, ISM-1, Section 4.3.4.2</a:t>
            </a:r>
          </a:p>
        </p:txBody>
      </p:sp>
      <p:pic>
        <p:nvPicPr>
          <p:cNvPr id="9" name="Picture 8" descr="fig1.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72200" y="1676400"/>
            <a:ext cx="2743200" cy="2692400"/>
          </a:xfrm>
          <a:prstGeom prst="rect">
            <a:avLst/>
          </a:prstGeom>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77184" y="3263900"/>
            <a:ext cx="3184016" cy="2844799"/>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00900" y="4354764"/>
            <a:ext cx="1905000" cy="2503236"/>
          </a:xfrm>
          <a:prstGeom prst="rect">
            <a:avLst/>
          </a:prstGeom>
        </p:spPr>
      </p:pic>
    </p:spTree>
    <p:extLst>
      <p:ext uri="{BB962C8B-B14F-4D97-AF65-F5344CB8AC3E}">
        <p14:creationId xmlns:p14="http://schemas.microsoft.com/office/powerpoint/2010/main" val="191791293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002710-F92E-4BB7-AAC7-AEC0FED14E57}" type="datetime1">
              <a:rPr lang="en-US" smtClean="0"/>
              <a:pPr/>
              <a:t>4/26/13</a:t>
            </a:fld>
            <a:endParaRPr lang="en-US"/>
          </a:p>
        </p:txBody>
      </p:sp>
      <p:sp>
        <p:nvSpPr>
          <p:cNvPr id="3" name="Slide Number Placeholder 2"/>
          <p:cNvSpPr>
            <a:spLocks noGrp="1"/>
          </p:cNvSpPr>
          <p:nvPr>
            <p:ph type="sldNum" sz="quarter" idx="12"/>
          </p:nvPr>
        </p:nvSpPr>
        <p:spPr/>
        <p:txBody>
          <a:bodyPr/>
          <a:lstStyle/>
          <a:p>
            <a:fld id="{D9515C9C-B0D4-49C7-83C7-4BF66E55645D}" type="slidenum">
              <a:rPr lang="en-US" smtClean="0"/>
              <a:pPr/>
              <a:t>8</a:t>
            </a:fld>
            <a:endParaRPr lang="en-US"/>
          </a:p>
        </p:txBody>
      </p:sp>
      <p:sp>
        <p:nvSpPr>
          <p:cNvPr id="4" name="Rectangle 2"/>
          <p:cNvSpPr txBox="1">
            <a:spLocks noChangeArrowheads="1"/>
          </p:cNvSpPr>
          <p:nvPr/>
        </p:nvSpPr>
        <p:spPr>
          <a:xfrm>
            <a:off x="914400" y="76200"/>
            <a:ext cx="8331200" cy="1143000"/>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bg1"/>
                </a:solidFill>
                <a:latin typeface="Arial" charset="0"/>
              </a:rPr>
              <a:t>Site: </a:t>
            </a:r>
            <a:r>
              <a:rPr lang="en-US" b="1" u="sng" dirty="0" smtClean="0">
                <a:solidFill>
                  <a:schemeClr val="bg1"/>
                </a:solidFill>
                <a:latin typeface="Arial" charset="0"/>
              </a:rPr>
              <a:t>Anclote Key Lighthouse </a:t>
            </a:r>
          </a:p>
        </p:txBody>
      </p:sp>
      <p:pic>
        <p:nvPicPr>
          <p:cNvPr id="6" name="Picture 5" descr="Figure 2 Lighthouse Location Map.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01181" y="1066800"/>
            <a:ext cx="5342819" cy="2894806"/>
          </a:xfrm>
          <a:prstGeom prst="rect">
            <a:avLst/>
          </a:prstGeom>
        </p:spPr>
      </p:pic>
      <p:cxnSp>
        <p:nvCxnSpPr>
          <p:cNvPr id="8" name="Straight Connector 7"/>
          <p:cNvCxnSpPr/>
          <p:nvPr/>
        </p:nvCxnSpPr>
        <p:spPr>
          <a:xfrm flipH="1">
            <a:off x="0" y="2286000"/>
            <a:ext cx="6477000" cy="83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5867400" y="2362200"/>
            <a:ext cx="533400" cy="83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3" name="Picture 12" descr="Figure 2 Lighthouse Location Map.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4495800"/>
            <a:ext cx="2185814" cy="1295400"/>
          </a:xfrm>
          <a:prstGeom prst="rect">
            <a:avLst/>
          </a:prstGeom>
        </p:spPr>
      </p:pic>
      <p:sp>
        <p:nvSpPr>
          <p:cNvPr id="14" name="Rectangle 2"/>
          <p:cNvSpPr txBox="1">
            <a:spLocks noChangeArrowheads="1"/>
          </p:cNvSpPr>
          <p:nvPr/>
        </p:nvSpPr>
        <p:spPr>
          <a:xfrm>
            <a:off x="228600" y="1219200"/>
            <a:ext cx="4343400" cy="1143000"/>
          </a:xfrm>
          <a:prstGeom prst="rect">
            <a:avLst/>
          </a:prstGeom>
        </p:spPr>
        <p:txBody>
          <a:bodyPr>
            <a:normAutofit fontScale="7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700" b="1" dirty="0" smtClean="0">
                <a:latin typeface="Arial" charset="0"/>
              </a:rPr>
              <a:t>Location Map</a:t>
            </a:r>
          </a:p>
          <a:p>
            <a:pPr algn="l"/>
            <a:endParaRPr lang="en-US" sz="2700" b="1" dirty="0" smtClean="0">
              <a:solidFill>
                <a:srgbClr val="000000"/>
              </a:solidFill>
              <a:latin typeface="Arial" charset="0"/>
            </a:endParaRPr>
          </a:p>
          <a:p>
            <a:pPr algn="l"/>
            <a:r>
              <a:rPr lang="en-US" sz="2700" b="1" dirty="0" smtClean="0">
                <a:solidFill>
                  <a:srgbClr val="000000"/>
                </a:solidFill>
                <a:latin typeface="Arial" charset="0"/>
              </a:rPr>
              <a:t>Anclote Key, Pinellas County, FL</a:t>
            </a:r>
            <a:endParaRPr lang="en-US" b="1" dirty="0">
              <a:solidFill>
                <a:srgbClr val="000000"/>
              </a:solidFill>
              <a:latin typeface="Arial" charset="0"/>
            </a:endParaRPr>
          </a:p>
        </p:txBody>
      </p:sp>
      <p:pic>
        <p:nvPicPr>
          <p:cNvPr id="15" name="Picture 14" descr="Figure 3 Site Features.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3138581"/>
            <a:ext cx="5943600" cy="3701462"/>
          </a:xfrm>
          <a:prstGeom prst="rect">
            <a:avLst/>
          </a:prstGeom>
        </p:spPr>
      </p:pic>
    </p:spTree>
    <p:extLst>
      <p:ext uri="{BB962C8B-B14F-4D97-AF65-F5344CB8AC3E}">
        <p14:creationId xmlns:p14="http://schemas.microsoft.com/office/powerpoint/2010/main" val="4061094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4448"/>
            <a:ext cx="9144000" cy="3252132"/>
          </a:xfrm>
          <a:prstGeom prst="rect">
            <a:avLst/>
          </a:prstGeom>
        </p:spPr>
      </p:pic>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25262" y="1010584"/>
            <a:ext cx="2931438" cy="2197100"/>
          </a:xfrm>
          <a:prstGeom prst="rect">
            <a:avLst/>
          </a:prstGeom>
        </p:spPr>
      </p:pic>
      <p:sp>
        <p:nvSpPr>
          <p:cNvPr id="3" name="Rectangle 2"/>
          <p:cNvSpPr txBox="1">
            <a:spLocks noChangeArrowheads="1"/>
          </p:cNvSpPr>
          <p:nvPr/>
        </p:nvSpPr>
        <p:spPr>
          <a:xfrm>
            <a:off x="508000" y="-76200"/>
            <a:ext cx="8229600" cy="1143000"/>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0000"/>
                </a:solidFill>
                <a:latin typeface="Arial" charset="0"/>
              </a:rPr>
              <a:t>Site History</a:t>
            </a:r>
            <a:endParaRPr lang="en-US" b="1" dirty="0">
              <a:solidFill>
                <a:srgbClr val="000000"/>
              </a:solidFill>
              <a:latin typeface="Arial" charset="0"/>
            </a:endParaRPr>
          </a:p>
        </p:txBody>
      </p:sp>
      <p:sp>
        <p:nvSpPr>
          <p:cNvPr id="6" name="Rectangle 3"/>
          <p:cNvSpPr txBox="1">
            <a:spLocks noChangeArrowheads="1"/>
          </p:cNvSpPr>
          <p:nvPr/>
        </p:nvSpPr>
        <p:spPr>
          <a:xfrm>
            <a:off x="12700" y="3207684"/>
            <a:ext cx="9017000" cy="41148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400" u="sng" dirty="0">
              <a:latin typeface="Arial" charset="0"/>
            </a:endParaRPr>
          </a:p>
          <a:p>
            <a:pPr marL="0" indent="0">
              <a:buNone/>
            </a:pPr>
            <a:r>
              <a:rPr lang="en-US" sz="2400" dirty="0" smtClean="0">
                <a:latin typeface="Arial" charset="0"/>
              </a:rPr>
              <a:t>Lighthouse decommissioned as navigation light in 1985; part of Anclote Key Preserve State Park </a:t>
            </a:r>
          </a:p>
          <a:p>
            <a:r>
              <a:rPr lang="en-US" sz="2400" dirty="0" smtClean="0">
                <a:latin typeface="Arial" charset="0"/>
              </a:rPr>
              <a:t>Cast-iron Light house painted with lead paint</a:t>
            </a:r>
          </a:p>
          <a:p>
            <a:r>
              <a:rPr lang="en-US" sz="2400" dirty="0" smtClean="0">
                <a:latin typeface="Arial" charset="0"/>
              </a:rPr>
              <a:t>Historical use of aid to navigation (ATON) batteries containing mercury and maybe lead</a:t>
            </a:r>
          </a:p>
          <a:p>
            <a:pPr marL="0" indent="0">
              <a:buNone/>
            </a:pPr>
            <a:r>
              <a:rPr lang="en-US" sz="2400" b="1" dirty="0" smtClean="0">
                <a:latin typeface="Arial" charset="0"/>
              </a:rPr>
              <a:t>Discrete sampling identified </a:t>
            </a:r>
            <a:r>
              <a:rPr lang="en-US" sz="2400" b="1" dirty="0" smtClean="0">
                <a:solidFill>
                  <a:srgbClr val="3366FF"/>
                </a:solidFill>
                <a:latin typeface="Arial" charset="0"/>
              </a:rPr>
              <a:t>Lead</a:t>
            </a:r>
            <a:r>
              <a:rPr lang="en-US" sz="2400" b="1" dirty="0" smtClean="0">
                <a:latin typeface="Arial" charset="0"/>
              </a:rPr>
              <a:t> and  </a:t>
            </a:r>
            <a:r>
              <a:rPr lang="en-US" sz="2400" b="1" dirty="0" smtClean="0">
                <a:solidFill>
                  <a:srgbClr val="3366FF"/>
                </a:solidFill>
                <a:latin typeface="Arial" charset="0"/>
              </a:rPr>
              <a:t>Mercury</a:t>
            </a:r>
            <a:r>
              <a:rPr lang="en-US" sz="2400" b="1" dirty="0" smtClean="0">
                <a:latin typeface="Arial" charset="0"/>
              </a:rPr>
              <a:t> as COPCs </a:t>
            </a:r>
          </a:p>
          <a:p>
            <a:pPr marL="0" indent="0">
              <a:buNone/>
            </a:pPr>
            <a:endParaRPr lang="en-US" sz="2400" b="1" dirty="0">
              <a:latin typeface="Arial" charset="0"/>
            </a:endParaRPr>
          </a:p>
        </p:txBody>
      </p:sp>
    </p:spTree>
    <p:extLst>
      <p:ext uri="{BB962C8B-B14F-4D97-AF65-F5344CB8AC3E}">
        <p14:creationId xmlns:p14="http://schemas.microsoft.com/office/powerpoint/2010/main" val="333749691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powerpoint_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powerpoint_blue</Template>
  <TotalTime>2538</TotalTime>
  <Words>2994</Words>
  <Application>Microsoft Macintosh PowerPoint</Application>
  <PresentationFormat>On-screen Show (4:3)</PresentationFormat>
  <Paragraphs>460</Paragraphs>
  <Slides>39</Slides>
  <Notes>23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1" baseType="lpstr">
      <vt:lpstr>powerpoint_blue</vt:lpstr>
      <vt:lpstr>Photo Editor Photo</vt:lpstr>
      <vt:lpstr>PowerPoint Presentation</vt:lpstr>
      <vt:lpstr>Soil Sampling Data –  What Do We All Need?</vt:lpstr>
      <vt:lpstr>Sampling Designs  (Discrete vs. ISM)</vt:lpstr>
      <vt:lpstr>ISM Goal – A Representative Sample!</vt:lpstr>
      <vt:lpstr>Characteristics of ISM</vt:lpstr>
      <vt:lpstr>Principles, Systematic Planning, and Statistical Design</vt:lpstr>
      <vt:lpstr>Systematic Planning  Sample Collection Components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Planning: DU1 Discrete Sampling</vt:lpstr>
      <vt:lpstr>PowerPoint Presentation</vt:lpstr>
      <vt:lpstr>PowerPoint Presentation</vt:lpstr>
      <vt:lpstr>Planning: ISM Increment Mass</vt:lpstr>
      <vt:lpstr>ISM Field Sampling Implementation</vt:lpstr>
      <vt:lpstr>PowerPoint Presentation</vt:lpstr>
      <vt:lpstr>PowerPoint Presentation</vt:lpstr>
      <vt:lpstr>PowerPoint Presentation</vt:lpstr>
      <vt:lpstr>Field Sampling: Increment Locations</vt:lpstr>
      <vt:lpstr>Field Sampling: Increment Locations</vt:lpstr>
      <vt:lpstr>PowerPoint Presentation</vt:lpstr>
      <vt:lpstr>Field Sampling</vt:lpstr>
      <vt:lpstr>Field Sampling</vt:lpstr>
      <vt:lpstr>PowerPoint Presentation</vt:lpstr>
      <vt:lpstr>Lab Processing: Include planning</vt:lpstr>
      <vt:lpstr>PowerPoint Presentation</vt:lpstr>
      <vt:lpstr>PowerPoint Presentation</vt:lpstr>
      <vt:lpstr>PowerPoint Presentation</vt:lpstr>
      <vt:lpstr>PowerPoint Presentation</vt:lpstr>
      <vt:lpstr>Results: ISM Data</vt:lpstr>
      <vt:lpstr>PowerPoint Presentation</vt:lpstr>
      <vt:lpstr>PowerPoint Presentation</vt:lpstr>
      <vt:lpstr>Results: Data Evaluation Components</vt:lpstr>
      <vt:lpstr>Results:  Identifying Sources of  Error</vt:lpstr>
      <vt:lpstr>Summary</vt:lpstr>
    </vt:vector>
  </TitlesOfParts>
  <Manager/>
  <Company>Florida Department of Environmental Protection</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ligia</dc:creator>
  <cp:keywords/>
  <dc:description/>
  <cp:lastModifiedBy>Leah Stuchal</cp:lastModifiedBy>
  <cp:revision>106</cp:revision>
  <cp:lastPrinted>2013-02-11T20:57:04Z</cp:lastPrinted>
  <dcterms:created xsi:type="dcterms:W3CDTF">2013-02-04T15:56:29Z</dcterms:created>
  <dcterms:modified xsi:type="dcterms:W3CDTF">2013-04-26T14:50:50Z</dcterms:modified>
  <cp:category/>
</cp:coreProperties>
</file>